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63" r:id="rId3"/>
    <p:sldId id="264" r:id="rId4"/>
    <p:sldId id="274" r:id="rId5"/>
    <p:sldId id="269" r:id="rId6"/>
    <p:sldId id="275" r:id="rId7"/>
    <p:sldId id="276" r:id="rId8"/>
    <p:sldId id="270" r:id="rId9"/>
    <p:sldId id="265" r:id="rId10"/>
    <p:sldId id="271" r:id="rId11"/>
    <p:sldId id="261" r:id="rId12"/>
    <p:sldId id="277" r:id="rId13"/>
    <p:sldId id="278" r:id="rId14"/>
    <p:sldId id="259" r:id="rId15"/>
    <p:sldId id="266" r:id="rId16"/>
    <p:sldId id="272" r:id="rId17"/>
    <p:sldId id="279" r:id="rId18"/>
    <p:sldId id="267" r:id="rId19"/>
    <p:sldId id="268" r:id="rId20"/>
    <p:sldId id="280"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7" autoAdjust="0"/>
    <p:restoredTop sz="94660"/>
  </p:normalViewPr>
  <p:slideViewPr>
    <p:cSldViewPr>
      <p:cViewPr>
        <p:scale>
          <a:sx n="110" d="100"/>
          <a:sy n="110" d="100"/>
        </p:scale>
        <p:origin x="-4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2E4A77-0769-4186-A20D-B30D4A60AED1}" type="datetimeFigureOut">
              <a:rPr lang="fr-FR" smtClean="0"/>
              <a:t>22/01/2019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82F8C-BD81-4DC8-B9B7-A0E471A9F6D9}" type="slidenum">
              <a:rPr lang="fr-FR" smtClean="0"/>
              <a:t>‹N°›</a:t>
            </a:fld>
            <a:endParaRPr lang="fr-FR"/>
          </a:p>
        </p:txBody>
      </p:sp>
    </p:spTree>
    <p:extLst>
      <p:ext uri="{BB962C8B-B14F-4D97-AF65-F5344CB8AC3E}">
        <p14:creationId xmlns:p14="http://schemas.microsoft.com/office/powerpoint/2010/main" val="1831500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r.wikipedia.org/wiki/Marcel_Ducham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fr.wikipedia.org/wiki/Campbell_Soup_Company" TargetMode="External"/><Relationship Id="rId3" Type="http://schemas.openxmlformats.org/officeDocument/2006/relationships/hyperlink" Target="https://fr.wikipedia.org/wiki/S%C3%A9rigraphie" TargetMode="External"/><Relationship Id="rId7" Type="http://schemas.openxmlformats.org/officeDocument/2006/relationships/hyperlink" Target="https://fr.wikipedia.org/wiki/Diptyqu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fr.wikipedia.org/wiki/Marilyn_Monroe" TargetMode="External"/><Relationship Id="rId5" Type="http://schemas.openxmlformats.org/officeDocument/2006/relationships/hyperlink" Target="https://fr.wikipedia.org/wiki/Toile_(peinture)" TargetMode="External"/><Relationship Id="rId4" Type="http://schemas.openxmlformats.org/officeDocument/2006/relationships/hyperlink" Target="https://fr.wikipedia.org/wiki/Peinture_acryliqu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r.wikipedia.org/wiki/S%C3%A9choir_%C3%A0_bouteill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fr.wikipedia.org/wiki/Bazar_de_l'H%C3%B4tel_de_Vill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r.wikipedia.org/wiki/Grotte_orn%C3%A9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fr.wikipedia.org/wiki/Pal%C3%A9olithiqu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Calibri"/>
                <a:cs typeface="Times New Roman"/>
              </a:rPr>
              <a:t>Th. fielding, </a:t>
            </a:r>
            <a:r>
              <a:rPr lang="en-US" sz="1200" b="1" i="1" dirty="0" smtClean="0">
                <a:effectLst/>
                <a:latin typeface="+mn-lt"/>
                <a:ea typeface="Calibri"/>
                <a:cs typeface="Times New Roman"/>
              </a:rPr>
              <a:t>Portrait </a:t>
            </a:r>
            <a:r>
              <a:rPr lang="en-US" sz="1200" b="1" i="1" dirty="0" err="1" smtClean="0">
                <a:effectLst/>
                <a:latin typeface="+mn-lt"/>
                <a:ea typeface="Calibri"/>
                <a:cs typeface="Times New Roman"/>
              </a:rPr>
              <a:t>d’Eugène</a:t>
            </a:r>
            <a:r>
              <a:rPr lang="en-US" sz="1200" b="1" i="1" dirty="0" smtClean="0">
                <a:effectLst/>
                <a:latin typeface="+mn-lt"/>
                <a:ea typeface="Calibri"/>
                <a:cs typeface="Times New Roman"/>
              </a:rPr>
              <a:t> Delacroix, </a:t>
            </a:r>
            <a:r>
              <a:rPr lang="en-US" sz="1200" dirty="0" smtClean="0">
                <a:effectLst/>
                <a:latin typeface="+mn-lt"/>
                <a:ea typeface="Calibri"/>
                <a:cs typeface="Times New Roman"/>
              </a:rPr>
              <a:t>1825.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Calibri"/>
                <a:cs typeface="Times New Roman"/>
              </a:rPr>
              <a:t>Marilyn</a:t>
            </a:r>
            <a:r>
              <a:rPr lang="en-US" sz="1200" baseline="0" dirty="0" smtClean="0">
                <a:effectLst/>
                <a:latin typeface="+mn-lt"/>
                <a:ea typeface="Calibri"/>
                <a:cs typeface="Times New Roman"/>
              </a:rPr>
              <a:t> Monroe, A. Warhol</a:t>
            </a:r>
            <a:endParaRPr lang="fr-FR" sz="1200" dirty="0" smtClean="0">
              <a:effectLst/>
              <a:latin typeface="+mn-lt"/>
              <a:ea typeface="Calibri"/>
              <a:cs typeface="Times New Roman"/>
            </a:endParaRPr>
          </a:p>
          <a:p>
            <a:endParaRPr lang="fr-FR" dirty="0"/>
          </a:p>
        </p:txBody>
      </p:sp>
      <p:sp>
        <p:nvSpPr>
          <p:cNvPr id="4" name="Espace réservé du numéro de diapositive 3"/>
          <p:cNvSpPr>
            <a:spLocks noGrp="1"/>
          </p:cNvSpPr>
          <p:nvPr>
            <p:ph type="sldNum" sz="quarter" idx="10"/>
          </p:nvPr>
        </p:nvSpPr>
        <p:spPr/>
        <p:txBody>
          <a:bodyPr/>
          <a:lstStyle/>
          <a:p>
            <a:fld id="{08E82F8C-BD81-4DC8-B9B7-A0E471A9F6D9}" type="slidenum">
              <a:rPr lang="fr-FR" smtClean="0"/>
              <a:t>1</a:t>
            </a:fld>
            <a:endParaRPr lang="fr-FR"/>
          </a:p>
        </p:txBody>
      </p:sp>
    </p:spTree>
    <p:extLst>
      <p:ext uri="{BB962C8B-B14F-4D97-AF65-F5344CB8AC3E}">
        <p14:creationId xmlns:p14="http://schemas.microsoft.com/office/powerpoint/2010/main" val="2320012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dirty="0" smtClean="0"/>
              <a:t>La Montagne sainte victoire, </a:t>
            </a:r>
            <a:r>
              <a:rPr lang="fr-FR" sz="1200" dirty="0" smtClean="0"/>
              <a:t>P. Cézanne, 1887.</a:t>
            </a:r>
            <a:endParaRPr lang="fr-FR" dirty="0"/>
          </a:p>
        </p:txBody>
      </p:sp>
      <p:sp>
        <p:nvSpPr>
          <p:cNvPr id="4" name="Espace réservé du numéro de diapositive 3"/>
          <p:cNvSpPr>
            <a:spLocks noGrp="1"/>
          </p:cNvSpPr>
          <p:nvPr>
            <p:ph type="sldNum" sz="quarter" idx="10"/>
          </p:nvPr>
        </p:nvSpPr>
        <p:spPr/>
        <p:txBody>
          <a:bodyPr/>
          <a:lstStyle/>
          <a:p>
            <a:fld id="{08E82F8C-BD81-4DC8-B9B7-A0E471A9F6D9}" type="slidenum">
              <a:rPr lang="fr-FR" smtClean="0"/>
              <a:t>18</a:t>
            </a:fld>
            <a:endParaRPr lang="fr-FR"/>
          </a:p>
        </p:txBody>
      </p:sp>
    </p:spTree>
    <p:extLst>
      <p:ext uri="{BB962C8B-B14F-4D97-AF65-F5344CB8AC3E}">
        <p14:creationId xmlns:p14="http://schemas.microsoft.com/office/powerpoint/2010/main" val="494921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Kandinsky, </a:t>
            </a:r>
            <a:r>
              <a:rPr lang="fr-FR" dirty="0" smtClean="0">
                <a:effectLst/>
              </a:rPr>
              <a:t>Huile sur toile (140 x 201 cm) de </a:t>
            </a:r>
            <a:r>
              <a:rPr lang="fr-FR" dirty="0" err="1" smtClean="0">
                <a:effectLst/>
              </a:rPr>
              <a:t>Wassily</a:t>
            </a:r>
            <a:r>
              <a:rPr lang="fr-FR" dirty="0" smtClean="0">
                <a:effectLst/>
              </a:rPr>
              <a:t> Kandinsky -1923. *</a:t>
            </a:r>
          </a:p>
          <a:p>
            <a:r>
              <a:rPr lang="fr-FR" b="1" i="1" dirty="0" smtClean="0"/>
              <a:t>Nu descendant un escalier n</a:t>
            </a:r>
            <a:r>
              <a:rPr lang="fr-FR" b="1" i="1" baseline="30000" dirty="0" smtClean="0"/>
              <a:t>o</a:t>
            </a:r>
            <a:r>
              <a:rPr lang="fr-FR" b="1" i="1" dirty="0" smtClean="0"/>
              <a:t> 2</a:t>
            </a:r>
            <a:r>
              <a:rPr lang="fr-FR" dirty="0" smtClean="0"/>
              <a:t> est un tableau de </a:t>
            </a:r>
            <a:r>
              <a:rPr lang="fr-FR" dirty="0" smtClean="0">
                <a:hlinkClick r:id="rId3" tooltip="Marcel Duchamp"/>
              </a:rPr>
              <a:t>Marcel Duchamp</a:t>
            </a:r>
            <a:r>
              <a:rPr lang="fr-FR" dirty="0" smtClean="0"/>
              <a:t> peint en janvier 1912</a:t>
            </a:r>
            <a:endParaRPr lang="fr-FR" dirty="0"/>
          </a:p>
        </p:txBody>
      </p:sp>
      <p:sp>
        <p:nvSpPr>
          <p:cNvPr id="4" name="Espace réservé du numéro de diapositive 3"/>
          <p:cNvSpPr>
            <a:spLocks noGrp="1"/>
          </p:cNvSpPr>
          <p:nvPr>
            <p:ph type="sldNum" sz="quarter" idx="10"/>
          </p:nvPr>
        </p:nvSpPr>
        <p:spPr/>
        <p:txBody>
          <a:bodyPr/>
          <a:lstStyle/>
          <a:p>
            <a:fld id="{08E82F8C-BD81-4DC8-B9B7-A0E471A9F6D9}" type="slidenum">
              <a:rPr lang="fr-FR" smtClean="0"/>
              <a:t>2</a:t>
            </a:fld>
            <a:endParaRPr lang="fr-FR"/>
          </a:p>
        </p:txBody>
      </p:sp>
    </p:spTree>
    <p:extLst>
      <p:ext uri="{BB962C8B-B14F-4D97-AF65-F5344CB8AC3E}">
        <p14:creationId xmlns:p14="http://schemas.microsoft.com/office/powerpoint/2010/main" val="83422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Warhol,</a:t>
            </a:r>
            <a:r>
              <a:rPr lang="fr-FR" baseline="0" dirty="0" smtClean="0"/>
              <a:t> Marilyn Monroe, 1962. </a:t>
            </a:r>
            <a:r>
              <a:rPr lang="fr-FR" dirty="0" smtClean="0"/>
              <a:t>Ce diptyque est une </a:t>
            </a:r>
            <a:r>
              <a:rPr lang="fr-FR" dirty="0" smtClean="0">
                <a:hlinkClick r:id="rId3" tooltip="Sérigraphie"/>
              </a:rPr>
              <a:t>sérigraphie</a:t>
            </a:r>
            <a:r>
              <a:rPr lang="fr-FR" dirty="0" smtClean="0"/>
              <a:t> et à l'</a:t>
            </a:r>
            <a:r>
              <a:rPr lang="fr-FR" dirty="0" smtClean="0">
                <a:hlinkClick r:id="rId4" tooltip="Peinture acrylique"/>
              </a:rPr>
              <a:t>acrylique</a:t>
            </a:r>
            <a:r>
              <a:rPr lang="fr-FR" dirty="0" smtClean="0"/>
              <a:t> sur </a:t>
            </a:r>
            <a:r>
              <a:rPr lang="fr-FR" dirty="0" smtClean="0">
                <a:hlinkClick r:id="rId5" tooltip="Toile (peinture)"/>
              </a:rPr>
              <a:t>toile</a:t>
            </a:r>
            <a:r>
              <a:rPr lang="fr-FR" dirty="0" smtClean="0"/>
              <a:t>. Il contient 50 images de l'actrice américaine </a:t>
            </a:r>
            <a:r>
              <a:rPr lang="fr-FR" dirty="0" smtClean="0">
                <a:hlinkClick r:id="rId6" tooltip="Marilyn Monroe"/>
              </a:rPr>
              <a:t>Marilyn Monroe</a:t>
            </a:r>
            <a:r>
              <a:rPr lang="fr-FR" dirty="0" smtClean="0"/>
              <a:t>, toutes basées sur la même photographie publicitaire </a:t>
            </a:r>
            <a:r>
              <a:rPr lang="fr-FR" dirty="0" err="1" smtClean="0"/>
              <a:t>pre</a:t>
            </a:r>
            <a:r>
              <a:rPr lang="fr-FR" dirty="0" smtClean="0"/>
              <a:t>. </a:t>
            </a:r>
          </a:p>
          <a:p>
            <a:r>
              <a:rPr lang="fr-FR" dirty="0" smtClean="0"/>
              <a:t>Les 25 images sur la gauche du </a:t>
            </a:r>
            <a:r>
              <a:rPr lang="fr-FR" dirty="0" smtClean="0">
                <a:hlinkClick r:id="rId7" tooltip="Diptyque"/>
              </a:rPr>
              <a:t>diptyque</a:t>
            </a:r>
            <a:r>
              <a:rPr lang="fr-FR" dirty="0" smtClean="0"/>
              <a:t> sont très colorées, tandis que les 25 images sur la droite sont en noir et blanc, et floues. Les 25 de gauche représentent la vie de Marilyn (couleurs), alors que celles de droites représentent la fin de sa vie, en noir et blanc, jusqu'à complètement s'effacer : sa mort. </a:t>
            </a:r>
          </a:p>
          <a:p>
            <a:r>
              <a:rPr lang="fr-FR" dirty="0" smtClean="0"/>
              <a:t>2) </a:t>
            </a:r>
            <a:r>
              <a:rPr lang="fr-FR" b="1" i="1" dirty="0" err="1" smtClean="0"/>
              <a:t>Campbell's</a:t>
            </a:r>
            <a:r>
              <a:rPr lang="fr-FR" b="1" i="1" dirty="0" smtClean="0"/>
              <a:t> </a:t>
            </a:r>
            <a:r>
              <a:rPr lang="fr-FR" b="1" i="1" dirty="0" err="1" smtClean="0"/>
              <a:t>Soup</a:t>
            </a:r>
            <a:r>
              <a:rPr lang="fr-FR" b="1" i="1" dirty="0" smtClean="0"/>
              <a:t> </a:t>
            </a:r>
            <a:r>
              <a:rPr lang="fr-FR" b="1" i="1" dirty="0" err="1" smtClean="0"/>
              <a:t>Cans</a:t>
            </a:r>
            <a:r>
              <a:rPr lang="fr-FR" dirty="0" smtClean="0"/>
              <a:t>, trente-deux toiles peintes, mesurant chacune 50,8x40,6 cm (20x16 </a:t>
            </a:r>
            <a:r>
              <a:rPr lang="fr-FR" dirty="0" err="1" smtClean="0"/>
              <a:t>inches</a:t>
            </a:r>
            <a:r>
              <a:rPr lang="fr-FR" dirty="0" smtClean="0"/>
              <a:t>), et représentant chacune une boite de conserve de </a:t>
            </a:r>
            <a:r>
              <a:rPr lang="fr-FR" dirty="0" smtClean="0">
                <a:hlinkClick r:id="rId8" tooltip="Campbell Soup Company"/>
              </a:rPr>
              <a:t>soupe Campbell</a:t>
            </a:r>
            <a:r>
              <a:rPr lang="fr-FR" dirty="0" smtClean="0"/>
              <a:t> – une de chaque variété de soupe en conserve proposée par la marque à cette époque</a:t>
            </a:r>
            <a:endParaRPr lang="fr-FR" dirty="0"/>
          </a:p>
        </p:txBody>
      </p:sp>
      <p:sp>
        <p:nvSpPr>
          <p:cNvPr id="4" name="Espace réservé du numéro de diapositive 3"/>
          <p:cNvSpPr>
            <a:spLocks noGrp="1"/>
          </p:cNvSpPr>
          <p:nvPr>
            <p:ph type="sldNum" sz="quarter" idx="10"/>
          </p:nvPr>
        </p:nvSpPr>
        <p:spPr/>
        <p:txBody>
          <a:bodyPr/>
          <a:lstStyle/>
          <a:p>
            <a:fld id="{08E82F8C-BD81-4DC8-B9B7-A0E471A9F6D9}" type="slidenum">
              <a:rPr lang="fr-FR" smtClean="0"/>
              <a:t>3</a:t>
            </a:fld>
            <a:endParaRPr lang="fr-FR"/>
          </a:p>
        </p:txBody>
      </p:sp>
    </p:spTree>
    <p:extLst>
      <p:ext uri="{BB962C8B-B14F-4D97-AF65-F5344CB8AC3E}">
        <p14:creationId xmlns:p14="http://schemas.microsoft.com/office/powerpoint/2010/main" val="364341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L'œuvre est composée uniquement d'un </a:t>
            </a:r>
            <a:r>
              <a:rPr lang="fr-FR" dirty="0" smtClean="0">
                <a:hlinkClick r:id="rId3" tooltip="Séchoir à bouteilles"/>
              </a:rPr>
              <a:t>porte-bouteilles</a:t>
            </a:r>
            <a:r>
              <a:rPr lang="fr-FR" dirty="0" smtClean="0"/>
              <a:t> en fer galvanisé (environ 64 × 42 cm), choisi en 1914 au </a:t>
            </a:r>
            <a:r>
              <a:rPr lang="fr-FR" dirty="0" smtClean="0">
                <a:hlinkClick r:id="rId4" tooltip="Bazar de l'Hôtel de Ville"/>
              </a:rPr>
              <a:t>Bazar de l'Hôtel de Ville</a:t>
            </a:r>
            <a:r>
              <a:rPr lang="fr-FR" dirty="0" smtClean="0"/>
              <a:t> (BHV) de Paris, « sur la base d'une pure indifférence visuelle ». L'artiste n'intervenant que pour choisir et intituler l'objet, celui-ci prend le nom de </a:t>
            </a:r>
            <a:r>
              <a:rPr lang="fr-FR" i="1" dirty="0" smtClean="0"/>
              <a:t>Porte-bouteilles</a:t>
            </a:r>
            <a:r>
              <a:rPr lang="fr-FR" dirty="0" smtClean="0"/>
              <a:t> et plus tard </a:t>
            </a:r>
            <a:r>
              <a:rPr lang="fr-FR" i="1" dirty="0" smtClean="0"/>
              <a:t>Séchoir à bouteilles</a:t>
            </a:r>
            <a:r>
              <a:rPr lang="fr-FR" dirty="0" smtClean="0"/>
              <a:t> ou </a:t>
            </a:r>
            <a:r>
              <a:rPr lang="fr-FR" i="1" dirty="0" smtClean="0"/>
              <a:t>Hérisson</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08E82F8C-BD81-4DC8-B9B7-A0E471A9F6D9}" type="slidenum">
              <a:rPr lang="fr-FR" smtClean="0"/>
              <a:t>4</a:t>
            </a:fld>
            <a:endParaRPr lang="fr-FR"/>
          </a:p>
        </p:txBody>
      </p:sp>
    </p:spTree>
    <p:extLst>
      <p:ext uri="{BB962C8B-B14F-4D97-AF65-F5344CB8AC3E}">
        <p14:creationId xmlns:p14="http://schemas.microsoft.com/office/powerpoint/2010/main" val="1167034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E82F8C-BD81-4DC8-B9B7-A0E471A9F6D9}" type="slidenum">
              <a:rPr lang="fr-FR" smtClean="0"/>
              <a:t>5</a:t>
            </a:fld>
            <a:endParaRPr lang="fr-FR"/>
          </a:p>
        </p:txBody>
      </p:sp>
    </p:spTree>
    <p:extLst>
      <p:ext uri="{BB962C8B-B14F-4D97-AF65-F5344CB8AC3E}">
        <p14:creationId xmlns:p14="http://schemas.microsoft.com/office/powerpoint/2010/main" val="371634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a:t>
            </a:r>
            <a:r>
              <a:rPr lang="fr-FR" b="1" dirty="0" smtClean="0"/>
              <a:t>grotte de Lascaux. </a:t>
            </a:r>
            <a:r>
              <a:rPr lang="fr-FR" dirty="0" smtClean="0"/>
              <a:t>C'est l'une des plus importantes </a:t>
            </a:r>
            <a:r>
              <a:rPr lang="fr-FR" dirty="0" smtClean="0">
                <a:hlinkClick r:id="rId3" tooltip="Grotte ornée"/>
              </a:rPr>
              <a:t>grottes ornées</a:t>
            </a:r>
            <a:r>
              <a:rPr lang="fr-FR" dirty="0" smtClean="0"/>
              <a:t> du </a:t>
            </a:r>
            <a:r>
              <a:rPr lang="fr-FR" dirty="0" smtClean="0">
                <a:hlinkClick r:id="rId4" tooltip="Paléolithique"/>
              </a:rPr>
              <a:t>Paléolithique</a:t>
            </a:r>
            <a:r>
              <a:rPr lang="fr-FR" dirty="0" smtClean="0"/>
              <a:t> par le nombre et la qualité esthétique de ses œuvres. leur âge est estimé entre environ 18 000 et 17 000 ans. Redécouverte en 1940</a:t>
            </a:r>
            <a:endParaRPr lang="fr-FR" dirty="0"/>
          </a:p>
        </p:txBody>
      </p:sp>
      <p:sp>
        <p:nvSpPr>
          <p:cNvPr id="4" name="Espace réservé du numéro de diapositive 3"/>
          <p:cNvSpPr>
            <a:spLocks noGrp="1"/>
          </p:cNvSpPr>
          <p:nvPr>
            <p:ph type="sldNum" sz="quarter" idx="10"/>
          </p:nvPr>
        </p:nvSpPr>
        <p:spPr/>
        <p:txBody>
          <a:bodyPr/>
          <a:lstStyle/>
          <a:p>
            <a:fld id="{08E82F8C-BD81-4DC8-B9B7-A0E471A9F6D9}" type="slidenum">
              <a:rPr lang="fr-FR" smtClean="0"/>
              <a:t>8</a:t>
            </a:fld>
            <a:endParaRPr lang="fr-FR"/>
          </a:p>
        </p:txBody>
      </p:sp>
    </p:spTree>
    <p:extLst>
      <p:ext uri="{BB962C8B-B14F-4D97-AF65-F5344CB8AC3E}">
        <p14:creationId xmlns:p14="http://schemas.microsoft.com/office/powerpoint/2010/main" val="181678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E82F8C-BD81-4DC8-B9B7-A0E471A9F6D9}" type="slidenum">
              <a:rPr lang="fr-FR" smtClean="0"/>
              <a:t>9</a:t>
            </a:fld>
            <a:endParaRPr lang="fr-FR"/>
          </a:p>
        </p:txBody>
      </p:sp>
    </p:spTree>
    <p:extLst>
      <p:ext uri="{BB962C8B-B14F-4D97-AF65-F5344CB8AC3E}">
        <p14:creationId xmlns:p14="http://schemas.microsoft.com/office/powerpoint/2010/main" val="419826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Transition (vers le III)</a:t>
            </a:r>
          </a:p>
          <a:p>
            <a:endParaRPr lang="fr-FR" dirty="0"/>
          </a:p>
        </p:txBody>
      </p:sp>
      <p:sp>
        <p:nvSpPr>
          <p:cNvPr id="4" name="Espace réservé du numéro de diapositive 3"/>
          <p:cNvSpPr>
            <a:spLocks noGrp="1"/>
          </p:cNvSpPr>
          <p:nvPr>
            <p:ph type="sldNum" sz="quarter" idx="10"/>
          </p:nvPr>
        </p:nvSpPr>
        <p:spPr/>
        <p:txBody>
          <a:bodyPr/>
          <a:lstStyle/>
          <a:p>
            <a:fld id="{08E82F8C-BD81-4DC8-B9B7-A0E471A9F6D9}" type="slidenum">
              <a:rPr lang="fr-FR" smtClean="0"/>
              <a:t>11</a:t>
            </a:fld>
            <a:endParaRPr lang="fr-FR"/>
          </a:p>
        </p:txBody>
      </p:sp>
    </p:spTree>
    <p:extLst>
      <p:ext uri="{BB962C8B-B14F-4D97-AF65-F5344CB8AC3E}">
        <p14:creationId xmlns:p14="http://schemas.microsoft.com/office/powerpoint/2010/main" val="1060633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smtClean="0"/>
              <a:t>Monet, Reflets de nuages sur le bassin aux Nymphéas, 1920</a:t>
            </a:r>
            <a:endParaRPr lang="fr-FR" dirty="0"/>
          </a:p>
        </p:txBody>
      </p:sp>
      <p:sp>
        <p:nvSpPr>
          <p:cNvPr id="4" name="Espace réservé du numéro de diapositive 3"/>
          <p:cNvSpPr>
            <a:spLocks noGrp="1"/>
          </p:cNvSpPr>
          <p:nvPr>
            <p:ph type="sldNum" sz="quarter" idx="10"/>
          </p:nvPr>
        </p:nvSpPr>
        <p:spPr/>
        <p:txBody>
          <a:bodyPr/>
          <a:lstStyle/>
          <a:p>
            <a:fld id="{08E82F8C-BD81-4DC8-B9B7-A0E471A9F6D9}" type="slidenum">
              <a:rPr lang="fr-FR" smtClean="0"/>
              <a:t>16</a:t>
            </a:fld>
            <a:endParaRPr lang="fr-FR"/>
          </a:p>
        </p:txBody>
      </p:sp>
    </p:spTree>
    <p:extLst>
      <p:ext uri="{BB962C8B-B14F-4D97-AF65-F5344CB8AC3E}">
        <p14:creationId xmlns:p14="http://schemas.microsoft.com/office/powerpoint/2010/main" val="81683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8CEFAF1-E721-4D39-A2FE-938B5FB8075C}" type="datetimeFigureOut">
              <a:rPr lang="fr-FR" smtClean="0"/>
              <a:t>22/01/2019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98AB20-FACB-4C2E-BE49-FE3AE1583216}" type="slidenum">
              <a:rPr lang="fr-FR" smtClean="0"/>
              <a:t>‹N°›</a:t>
            </a:fld>
            <a:endParaRPr lang="fr-FR"/>
          </a:p>
        </p:txBody>
      </p:sp>
    </p:spTree>
    <p:extLst>
      <p:ext uri="{BB962C8B-B14F-4D97-AF65-F5344CB8AC3E}">
        <p14:creationId xmlns:p14="http://schemas.microsoft.com/office/powerpoint/2010/main" val="378455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CEFAF1-E721-4D39-A2FE-938B5FB8075C}" type="datetimeFigureOut">
              <a:rPr lang="fr-FR" smtClean="0"/>
              <a:t>22/01/2019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98AB20-FACB-4C2E-BE49-FE3AE1583216}" type="slidenum">
              <a:rPr lang="fr-FR" smtClean="0"/>
              <a:t>‹N°›</a:t>
            </a:fld>
            <a:endParaRPr lang="fr-FR"/>
          </a:p>
        </p:txBody>
      </p:sp>
    </p:spTree>
    <p:extLst>
      <p:ext uri="{BB962C8B-B14F-4D97-AF65-F5344CB8AC3E}">
        <p14:creationId xmlns:p14="http://schemas.microsoft.com/office/powerpoint/2010/main" val="124103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CEFAF1-E721-4D39-A2FE-938B5FB8075C}" type="datetimeFigureOut">
              <a:rPr lang="fr-FR" smtClean="0"/>
              <a:t>22/01/2019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98AB20-FACB-4C2E-BE49-FE3AE1583216}" type="slidenum">
              <a:rPr lang="fr-FR" smtClean="0"/>
              <a:t>‹N°›</a:t>
            </a:fld>
            <a:endParaRPr lang="fr-FR"/>
          </a:p>
        </p:txBody>
      </p:sp>
    </p:spTree>
    <p:extLst>
      <p:ext uri="{BB962C8B-B14F-4D97-AF65-F5344CB8AC3E}">
        <p14:creationId xmlns:p14="http://schemas.microsoft.com/office/powerpoint/2010/main" val="183079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CEFAF1-E721-4D39-A2FE-938B5FB8075C}" type="datetimeFigureOut">
              <a:rPr lang="fr-FR" smtClean="0"/>
              <a:t>22/01/2019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98AB20-FACB-4C2E-BE49-FE3AE1583216}" type="slidenum">
              <a:rPr lang="fr-FR" smtClean="0"/>
              <a:t>‹N°›</a:t>
            </a:fld>
            <a:endParaRPr lang="fr-FR"/>
          </a:p>
        </p:txBody>
      </p:sp>
    </p:spTree>
    <p:extLst>
      <p:ext uri="{BB962C8B-B14F-4D97-AF65-F5344CB8AC3E}">
        <p14:creationId xmlns:p14="http://schemas.microsoft.com/office/powerpoint/2010/main" val="87146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8CEFAF1-E721-4D39-A2FE-938B5FB8075C}" type="datetimeFigureOut">
              <a:rPr lang="fr-FR" smtClean="0"/>
              <a:t>22/01/2019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98AB20-FACB-4C2E-BE49-FE3AE1583216}" type="slidenum">
              <a:rPr lang="fr-FR" smtClean="0"/>
              <a:t>‹N°›</a:t>
            </a:fld>
            <a:endParaRPr lang="fr-FR"/>
          </a:p>
        </p:txBody>
      </p:sp>
    </p:spTree>
    <p:extLst>
      <p:ext uri="{BB962C8B-B14F-4D97-AF65-F5344CB8AC3E}">
        <p14:creationId xmlns:p14="http://schemas.microsoft.com/office/powerpoint/2010/main" val="324736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8CEFAF1-E721-4D39-A2FE-938B5FB8075C}" type="datetimeFigureOut">
              <a:rPr lang="fr-FR" smtClean="0"/>
              <a:t>22/01/2019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98AB20-FACB-4C2E-BE49-FE3AE1583216}" type="slidenum">
              <a:rPr lang="fr-FR" smtClean="0"/>
              <a:t>‹N°›</a:t>
            </a:fld>
            <a:endParaRPr lang="fr-FR"/>
          </a:p>
        </p:txBody>
      </p:sp>
    </p:spTree>
    <p:extLst>
      <p:ext uri="{BB962C8B-B14F-4D97-AF65-F5344CB8AC3E}">
        <p14:creationId xmlns:p14="http://schemas.microsoft.com/office/powerpoint/2010/main" val="293233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8CEFAF1-E721-4D39-A2FE-938B5FB8075C}" type="datetimeFigureOut">
              <a:rPr lang="fr-FR" smtClean="0"/>
              <a:t>22/01/2019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98AB20-FACB-4C2E-BE49-FE3AE1583216}" type="slidenum">
              <a:rPr lang="fr-FR" smtClean="0"/>
              <a:t>‹N°›</a:t>
            </a:fld>
            <a:endParaRPr lang="fr-FR"/>
          </a:p>
        </p:txBody>
      </p:sp>
    </p:spTree>
    <p:extLst>
      <p:ext uri="{BB962C8B-B14F-4D97-AF65-F5344CB8AC3E}">
        <p14:creationId xmlns:p14="http://schemas.microsoft.com/office/powerpoint/2010/main" val="134471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8CEFAF1-E721-4D39-A2FE-938B5FB8075C}" type="datetimeFigureOut">
              <a:rPr lang="fr-FR" smtClean="0"/>
              <a:t>22/01/2019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98AB20-FACB-4C2E-BE49-FE3AE1583216}" type="slidenum">
              <a:rPr lang="fr-FR" smtClean="0"/>
              <a:t>‹N°›</a:t>
            </a:fld>
            <a:endParaRPr lang="fr-FR"/>
          </a:p>
        </p:txBody>
      </p:sp>
    </p:spTree>
    <p:extLst>
      <p:ext uri="{BB962C8B-B14F-4D97-AF65-F5344CB8AC3E}">
        <p14:creationId xmlns:p14="http://schemas.microsoft.com/office/powerpoint/2010/main" val="321937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CEFAF1-E721-4D39-A2FE-938B5FB8075C}" type="datetimeFigureOut">
              <a:rPr lang="fr-FR" smtClean="0"/>
              <a:t>22/01/2019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98AB20-FACB-4C2E-BE49-FE3AE1583216}" type="slidenum">
              <a:rPr lang="fr-FR" smtClean="0"/>
              <a:t>‹N°›</a:t>
            </a:fld>
            <a:endParaRPr lang="fr-FR"/>
          </a:p>
        </p:txBody>
      </p:sp>
    </p:spTree>
    <p:extLst>
      <p:ext uri="{BB962C8B-B14F-4D97-AF65-F5344CB8AC3E}">
        <p14:creationId xmlns:p14="http://schemas.microsoft.com/office/powerpoint/2010/main" val="77410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8CEFAF1-E721-4D39-A2FE-938B5FB8075C}" type="datetimeFigureOut">
              <a:rPr lang="fr-FR" smtClean="0"/>
              <a:t>22/01/2019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98AB20-FACB-4C2E-BE49-FE3AE1583216}" type="slidenum">
              <a:rPr lang="fr-FR" smtClean="0"/>
              <a:t>‹N°›</a:t>
            </a:fld>
            <a:endParaRPr lang="fr-FR"/>
          </a:p>
        </p:txBody>
      </p:sp>
    </p:spTree>
    <p:extLst>
      <p:ext uri="{BB962C8B-B14F-4D97-AF65-F5344CB8AC3E}">
        <p14:creationId xmlns:p14="http://schemas.microsoft.com/office/powerpoint/2010/main" val="334810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8CEFAF1-E721-4D39-A2FE-938B5FB8075C}" type="datetimeFigureOut">
              <a:rPr lang="fr-FR" smtClean="0"/>
              <a:t>22/01/2019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98AB20-FACB-4C2E-BE49-FE3AE1583216}" type="slidenum">
              <a:rPr lang="fr-FR" smtClean="0"/>
              <a:t>‹N°›</a:t>
            </a:fld>
            <a:endParaRPr lang="fr-FR"/>
          </a:p>
        </p:txBody>
      </p:sp>
    </p:spTree>
    <p:extLst>
      <p:ext uri="{BB962C8B-B14F-4D97-AF65-F5344CB8AC3E}">
        <p14:creationId xmlns:p14="http://schemas.microsoft.com/office/powerpoint/2010/main" val="45005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EFAF1-E721-4D39-A2FE-938B5FB8075C}" type="datetimeFigureOut">
              <a:rPr lang="fr-FR" smtClean="0"/>
              <a:t>22/01/2019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8AB20-FACB-4C2E-BE49-FE3AE1583216}" type="slidenum">
              <a:rPr lang="fr-FR" smtClean="0"/>
              <a:t>‹N°›</a:t>
            </a:fld>
            <a:endParaRPr lang="fr-FR"/>
          </a:p>
        </p:txBody>
      </p:sp>
    </p:spTree>
    <p:extLst>
      <p:ext uri="{BB962C8B-B14F-4D97-AF65-F5344CB8AC3E}">
        <p14:creationId xmlns:p14="http://schemas.microsoft.com/office/powerpoint/2010/main" val="3727431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bacdefrancais.net/fleursdumal.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dailymotion.com/video/xdbqn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Qu’est-ce que l’art ?</a:t>
            </a:r>
            <a:endParaRPr lang="fr-FR" dirty="0"/>
          </a:p>
        </p:txBody>
      </p:sp>
      <p:pic>
        <p:nvPicPr>
          <p:cNvPr id="5" name="Espace réservé du contenu 3" descr="Fielding_Delacroix.jpg"/>
          <p:cNvPicPr/>
          <p:nvPr/>
        </p:nvPicPr>
        <p:blipFill>
          <a:blip r:embed="rId3" cstate="print"/>
          <a:stretch>
            <a:fillRect/>
          </a:stretch>
        </p:blipFill>
        <p:spPr>
          <a:xfrm>
            <a:off x="169672" y="1730182"/>
            <a:ext cx="1314897" cy="1872207"/>
          </a:xfrm>
          <a:prstGeom prst="rect">
            <a:avLst/>
          </a:prstGeom>
        </p:spPr>
      </p:pic>
      <p:pic>
        <p:nvPicPr>
          <p:cNvPr id="6" name="Image 5" descr="Image associé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76672"/>
            <a:ext cx="846143" cy="1030486"/>
          </a:xfrm>
          <a:prstGeom prst="rect">
            <a:avLst/>
          </a:prstGeom>
          <a:noFill/>
          <a:ln>
            <a:noFill/>
          </a:ln>
        </p:spPr>
      </p:pic>
      <p:pic>
        <p:nvPicPr>
          <p:cNvPr id="7" name="Image 6" descr="Résultat de recherche d'images pour &quot;giotto annonciation&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081" y="5315097"/>
            <a:ext cx="2264976" cy="1461247"/>
          </a:xfrm>
          <a:prstGeom prst="rect">
            <a:avLst/>
          </a:prstGeom>
          <a:noFill/>
          <a:ln>
            <a:noFill/>
          </a:ln>
        </p:spPr>
      </p:pic>
      <p:pic>
        <p:nvPicPr>
          <p:cNvPr id="8" name="Image 7" descr="Résultat de recherche d'images pour &quot;Achille et Ajax jouant aux dés&quo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3603" y="1358143"/>
            <a:ext cx="1085285" cy="1470734"/>
          </a:xfrm>
          <a:prstGeom prst="rect">
            <a:avLst/>
          </a:prstGeom>
          <a:noFill/>
          <a:ln>
            <a:noFill/>
          </a:ln>
        </p:spPr>
      </p:pic>
      <p:pic>
        <p:nvPicPr>
          <p:cNvPr id="9" name="Image 8" descr="Résultat de recherche d'images pour &quot;van gogh paysage&quot;"/>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8836" y="5085184"/>
            <a:ext cx="1440160" cy="1406777"/>
          </a:xfrm>
          <a:prstGeom prst="rect">
            <a:avLst/>
          </a:prstGeom>
          <a:noFill/>
          <a:ln>
            <a:noFill/>
          </a:ln>
        </p:spPr>
      </p:pic>
      <p:pic>
        <p:nvPicPr>
          <p:cNvPr id="10" name="Image 9" descr="Résultat de recherche d'images pour &quot;koon chein versailles&quot;"/>
          <p:cNvPicPr/>
          <p:nvPr/>
        </p:nvPicPr>
        <p:blipFill>
          <a:blip r:embed="rId8">
            <a:extLst>
              <a:ext uri="{28A0092B-C50C-407E-A947-70E740481C1C}">
                <a14:useLocalDpi xmlns:a14="http://schemas.microsoft.com/office/drawing/2010/main" val="0"/>
              </a:ext>
            </a:extLst>
          </a:blip>
          <a:srcRect/>
          <a:stretch>
            <a:fillRect/>
          </a:stretch>
        </p:blipFill>
        <p:spPr bwMode="auto">
          <a:xfrm>
            <a:off x="6564608" y="3789040"/>
            <a:ext cx="1183876" cy="1182810"/>
          </a:xfrm>
          <a:prstGeom prst="rect">
            <a:avLst/>
          </a:prstGeom>
          <a:noFill/>
          <a:ln>
            <a:noFill/>
          </a:ln>
        </p:spPr>
      </p:pic>
      <p:pic>
        <p:nvPicPr>
          <p:cNvPr id="11" name="Image 10" descr="Résultat de recherche d'images pour &quot;oiseau brancusi&quot;"/>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92931" y="5195817"/>
            <a:ext cx="1209933" cy="1399538"/>
          </a:xfrm>
          <a:prstGeom prst="rect">
            <a:avLst/>
          </a:prstGeom>
          <a:noFill/>
          <a:ln>
            <a:noFill/>
          </a:ln>
        </p:spPr>
      </p:pic>
      <p:pic>
        <p:nvPicPr>
          <p:cNvPr id="12" name="Image 11" descr="Image associée"/>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2912" y="3133084"/>
            <a:ext cx="1526669" cy="1838766"/>
          </a:xfrm>
          <a:prstGeom prst="rect">
            <a:avLst/>
          </a:prstGeom>
          <a:noFill/>
          <a:ln>
            <a:noFill/>
          </a:ln>
        </p:spPr>
      </p:pic>
      <p:pic>
        <p:nvPicPr>
          <p:cNvPr id="13" name="Image 12" descr="http://md0.libe.com/photo/786239-000_dv2066714.jpg?modified_at=1434964383"/>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13931" y="479604"/>
            <a:ext cx="1598677" cy="1330766"/>
          </a:xfrm>
          <a:prstGeom prst="rect">
            <a:avLst/>
          </a:prstGeom>
          <a:noFill/>
          <a:ln>
            <a:noFill/>
          </a:ln>
        </p:spPr>
      </p:pic>
      <p:pic>
        <p:nvPicPr>
          <p:cNvPr id="14" name="Image 13" descr="Résultat de recherche d'images pour &quot;pop art andy warhol&quot;"/>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92931" y="2001964"/>
            <a:ext cx="1511107" cy="1600425"/>
          </a:xfrm>
          <a:prstGeom prst="rect">
            <a:avLst/>
          </a:prstGeom>
          <a:noFill/>
          <a:ln>
            <a:noFill/>
          </a:ln>
        </p:spPr>
      </p:pic>
      <p:sp>
        <p:nvSpPr>
          <p:cNvPr id="3" name="ZoneTexte 2"/>
          <p:cNvSpPr txBox="1"/>
          <p:nvPr/>
        </p:nvSpPr>
        <p:spPr>
          <a:xfrm>
            <a:off x="3527918" y="1507158"/>
            <a:ext cx="1936966" cy="369332"/>
          </a:xfrm>
          <a:prstGeom prst="rect">
            <a:avLst/>
          </a:prstGeom>
          <a:noFill/>
        </p:spPr>
        <p:txBody>
          <a:bodyPr wrap="square" rtlCol="0">
            <a:spAutoFit/>
          </a:bodyPr>
          <a:lstStyle/>
          <a:p>
            <a:r>
              <a:rPr lang="fr-FR" dirty="0"/>
              <a:t>habilité technique </a:t>
            </a:r>
          </a:p>
        </p:txBody>
      </p:sp>
      <p:sp>
        <p:nvSpPr>
          <p:cNvPr id="4" name="ZoneTexte 3"/>
          <p:cNvSpPr txBox="1"/>
          <p:nvPr/>
        </p:nvSpPr>
        <p:spPr>
          <a:xfrm>
            <a:off x="3499130" y="2121226"/>
            <a:ext cx="1944216" cy="646331"/>
          </a:xfrm>
          <a:prstGeom prst="rect">
            <a:avLst/>
          </a:prstGeom>
          <a:noFill/>
        </p:spPr>
        <p:txBody>
          <a:bodyPr wrap="square" rtlCol="0">
            <a:spAutoFit/>
          </a:bodyPr>
          <a:lstStyle/>
          <a:p>
            <a:r>
              <a:rPr lang="fr-FR" dirty="0" smtClean="0"/>
              <a:t>Imitation de </a:t>
            </a:r>
            <a:r>
              <a:rPr lang="fr-FR" dirty="0"/>
              <a:t>la nature </a:t>
            </a:r>
          </a:p>
        </p:txBody>
      </p:sp>
      <p:sp>
        <p:nvSpPr>
          <p:cNvPr id="15" name="ZoneTexte 14"/>
          <p:cNvSpPr txBox="1"/>
          <p:nvPr/>
        </p:nvSpPr>
        <p:spPr>
          <a:xfrm>
            <a:off x="3499130" y="3065451"/>
            <a:ext cx="1550754" cy="369332"/>
          </a:xfrm>
          <a:prstGeom prst="rect">
            <a:avLst/>
          </a:prstGeom>
          <a:noFill/>
        </p:spPr>
        <p:txBody>
          <a:bodyPr wrap="square" rtlCol="0">
            <a:spAutoFit/>
          </a:bodyPr>
          <a:lstStyle/>
          <a:p>
            <a:r>
              <a:rPr lang="fr-FR" dirty="0" smtClean="0"/>
              <a:t>Originalité</a:t>
            </a:r>
            <a:endParaRPr lang="fr-FR" dirty="0"/>
          </a:p>
        </p:txBody>
      </p:sp>
      <p:sp>
        <p:nvSpPr>
          <p:cNvPr id="17" name="ZoneTexte 16"/>
          <p:cNvSpPr txBox="1"/>
          <p:nvPr/>
        </p:nvSpPr>
        <p:spPr>
          <a:xfrm>
            <a:off x="3652041" y="3832266"/>
            <a:ext cx="1008112" cy="369332"/>
          </a:xfrm>
          <a:prstGeom prst="rect">
            <a:avLst/>
          </a:prstGeom>
          <a:noFill/>
        </p:spPr>
        <p:txBody>
          <a:bodyPr wrap="square" rtlCol="0">
            <a:spAutoFit/>
          </a:bodyPr>
          <a:lstStyle/>
          <a:p>
            <a:r>
              <a:rPr lang="fr-FR" dirty="0" smtClean="0"/>
              <a:t>inutilité</a:t>
            </a:r>
            <a:endParaRPr lang="fr-FR" dirty="0"/>
          </a:p>
        </p:txBody>
      </p:sp>
    </p:spTree>
    <p:extLst>
      <p:ext uri="{BB962C8B-B14F-4D97-AF65-F5344CB8AC3E}">
        <p14:creationId xmlns:p14="http://schemas.microsoft.com/office/powerpoint/2010/main" val="222281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Exercice sur le jugement de gout (II.1)</a:t>
            </a:r>
            <a:endParaRPr lang="fr-FR" dirty="0"/>
          </a:p>
        </p:txBody>
      </p:sp>
      <p:sp>
        <p:nvSpPr>
          <p:cNvPr id="3" name="Espace réservé du contenu 2"/>
          <p:cNvSpPr>
            <a:spLocks noGrp="1"/>
          </p:cNvSpPr>
          <p:nvPr>
            <p:ph idx="1"/>
          </p:nvPr>
        </p:nvSpPr>
        <p:spPr/>
        <p:txBody>
          <a:bodyPr>
            <a:normAutofit fontScale="92500" lnSpcReduction="10000"/>
          </a:bodyPr>
          <a:lstStyle/>
          <a:p>
            <a:pPr lvl="0"/>
            <a:r>
              <a:rPr lang="fr-FR" dirty="0"/>
              <a:t>Écoutez attentivement ces 6 morceaux :</a:t>
            </a:r>
            <a:endParaRPr lang="fr-FR" sz="2400" dirty="0"/>
          </a:p>
          <a:p>
            <a:pPr lvl="1"/>
            <a:r>
              <a:rPr lang="fr-FR" dirty="0"/>
              <a:t> </a:t>
            </a:r>
            <a:r>
              <a:rPr lang="en-US" dirty="0"/>
              <a:t>Louis Armstrong - </a:t>
            </a:r>
            <a:r>
              <a:rPr lang="en-US" i="1" dirty="0"/>
              <a:t>What a wonderful world</a:t>
            </a:r>
            <a:r>
              <a:rPr lang="en-US" dirty="0"/>
              <a:t> ( 1967 )</a:t>
            </a:r>
            <a:endParaRPr lang="fr-FR" sz="4400" b="1" dirty="0"/>
          </a:p>
          <a:p>
            <a:pPr lvl="1"/>
            <a:r>
              <a:rPr lang="fr-FR" dirty="0" err="1"/>
              <a:t>Supreme</a:t>
            </a:r>
            <a:r>
              <a:rPr lang="fr-FR" dirty="0"/>
              <a:t> NTM, « Laisse pas trainer ton fils » (</a:t>
            </a:r>
            <a:r>
              <a:rPr lang="fr-FR" i="1" dirty="0" err="1"/>
              <a:t>Supreme</a:t>
            </a:r>
            <a:r>
              <a:rPr lang="fr-FR" i="1" dirty="0"/>
              <a:t> NTM</a:t>
            </a:r>
            <a:r>
              <a:rPr lang="fr-FR" dirty="0"/>
              <a:t>)</a:t>
            </a:r>
            <a:endParaRPr lang="fr-FR" sz="2000" dirty="0"/>
          </a:p>
          <a:p>
            <a:pPr lvl="1"/>
            <a:r>
              <a:rPr lang="en-US" dirty="0"/>
              <a:t>Johnny Cash, « Hurt » (</a:t>
            </a:r>
            <a:r>
              <a:rPr lang="en-US" i="1" dirty="0"/>
              <a:t>America IV</a:t>
            </a:r>
            <a:r>
              <a:rPr lang="en-US" dirty="0"/>
              <a:t>)</a:t>
            </a:r>
            <a:endParaRPr lang="fr-FR" sz="2000" dirty="0"/>
          </a:p>
          <a:p>
            <a:pPr lvl="1"/>
            <a:r>
              <a:rPr lang="en-US" dirty="0"/>
              <a:t>Jacques </a:t>
            </a:r>
            <a:r>
              <a:rPr lang="en-US" dirty="0" err="1"/>
              <a:t>Brel</a:t>
            </a:r>
            <a:r>
              <a:rPr lang="en-US" dirty="0"/>
              <a:t>, « Amsterdam » (</a:t>
            </a:r>
            <a:r>
              <a:rPr lang="en-US" i="1" dirty="0"/>
              <a:t>Live Olympia 1966</a:t>
            </a:r>
            <a:r>
              <a:rPr lang="en-US" dirty="0"/>
              <a:t>)</a:t>
            </a:r>
            <a:endParaRPr lang="fr-FR" sz="2000" dirty="0"/>
          </a:p>
          <a:p>
            <a:pPr lvl="1"/>
            <a:r>
              <a:rPr lang="en-US" dirty="0"/>
              <a:t>Tchaikovsky : Violin Concerto in D major op.35</a:t>
            </a:r>
            <a:endParaRPr lang="fr-FR" sz="4400" b="1" dirty="0"/>
          </a:p>
          <a:p>
            <a:pPr lvl="1"/>
            <a:r>
              <a:rPr lang="fr-FR" dirty="0"/>
              <a:t>Hubert-Félix </a:t>
            </a:r>
            <a:r>
              <a:rPr lang="fr-FR" dirty="0" err="1"/>
              <a:t>Thiéfaine</a:t>
            </a:r>
            <a:r>
              <a:rPr lang="fr-FR" dirty="0"/>
              <a:t>, « Les dingues et les paumés » (</a:t>
            </a:r>
            <a:r>
              <a:rPr lang="fr-FR" i="1" dirty="0"/>
              <a:t>Soleil cherche futur</a:t>
            </a:r>
            <a:r>
              <a:rPr lang="fr-FR" dirty="0"/>
              <a:t>)</a:t>
            </a:r>
            <a:endParaRPr lang="fr-FR" sz="2000" dirty="0"/>
          </a:p>
          <a:p>
            <a:r>
              <a:rPr lang="fr-FR" dirty="0"/>
              <a:t> </a:t>
            </a:r>
          </a:p>
        </p:txBody>
      </p:sp>
    </p:spTree>
    <p:extLst>
      <p:ext uri="{BB962C8B-B14F-4D97-AF65-F5344CB8AC3E}">
        <p14:creationId xmlns:p14="http://schemas.microsoft.com/office/powerpoint/2010/main" val="1262011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5911232"/>
            <a:ext cx="4752528" cy="970027"/>
          </a:xfrm>
        </p:spPr>
        <p:txBody>
          <a:bodyPr>
            <a:normAutofit/>
          </a:bodyPr>
          <a:lstStyle/>
          <a:p>
            <a:r>
              <a:rPr lang="fr-FR" sz="1600" dirty="0" smtClean="0"/>
              <a:t>Damien Hirst, </a:t>
            </a:r>
            <a:r>
              <a:rPr lang="fr-FR" sz="1600" i="1" dirty="0" err="1" smtClean="0"/>
              <a:t>Mother</a:t>
            </a:r>
            <a:r>
              <a:rPr lang="fr-FR" sz="1600" i="1" dirty="0" smtClean="0"/>
              <a:t> and Child (</a:t>
            </a:r>
            <a:r>
              <a:rPr lang="fr-FR" sz="1600" i="1" dirty="0" err="1" smtClean="0"/>
              <a:t>Divided</a:t>
            </a:r>
            <a:r>
              <a:rPr lang="fr-FR" sz="1600" i="1" dirty="0" smtClean="0"/>
              <a:t>). </a:t>
            </a:r>
            <a:r>
              <a:rPr lang="fr-FR" sz="1600" dirty="0" smtClean="0"/>
              <a:t>1993.</a:t>
            </a:r>
            <a:r>
              <a:rPr lang="fr-FR" sz="1600" i="1" dirty="0" smtClean="0"/>
              <a:t> </a:t>
            </a:r>
            <a:endParaRPr lang="fr-FR" sz="1600" i="1" dirty="0"/>
          </a:p>
        </p:txBody>
      </p:sp>
      <p:pic>
        <p:nvPicPr>
          <p:cNvPr id="1026" name="Picture 2" descr="Résultat de recherche d'images pour &quot;mother and child, divided&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56792"/>
            <a:ext cx="3381375" cy="4591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mother and child, divided&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268760"/>
            <a:ext cx="5838825" cy="4591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mother and child, divided&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268759"/>
            <a:ext cx="7172325" cy="4591051"/>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p:cNvSpPr>
            <a:spLocks noGrp="1"/>
          </p:cNvSpPr>
          <p:nvPr>
            <p:ph idx="1"/>
          </p:nvPr>
        </p:nvSpPr>
        <p:spPr>
          <a:xfrm>
            <a:off x="4220028" y="1268759"/>
            <a:ext cx="4462605" cy="4248472"/>
          </a:xfrm>
        </p:spPr>
        <p:txBody>
          <a:bodyPr>
            <a:normAutofit fontScale="92500" lnSpcReduction="10000"/>
          </a:bodyPr>
          <a:lstStyle/>
          <a:p>
            <a:pPr marL="0" indent="0">
              <a:buNone/>
            </a:pPr>
            <a:endParaRPr lang="fr-FR" dirty="0" smtClean="0"/>
          </a:p>
          <a:p>
            <a:r>
              <a:rPr lang="fr-FR" sz="2800" dirty="0" smtClean="0"/>
              <a:t>A1</a:t>
            </a:r>
            <a:r>
              <a:rPr lang="fr-FR" sz="2800" dirty="0"/>
              <a:t>. Elles peuvent être laides </a:t>
            </a:r>
          </a:p>
          <a:p>
            <a:r>
              <a:rPr lang="fr-FR" sz="2800" dirty="0"/>
              <a:t>A2. Ou même de façon encore plus étonnante ne pas </a:t>
            </a:r>
            <a:r>
              <a:rPr lang="fr-FR" sz="2800" dirty="0" smtClean="0"/>
              <a:t>même </a:t>
            </a:r>
            <a:r>
              <a:rPr lang="fr-FR" sz="2800" dirty="0"/>
              <a:t>chercher la beauté. </a:t>
            </a:r>
            <a:endParaRPr lang="fr-FR" sz="2800" dirty="0" smtClean="0"/>
          </a:p>
          <a:p>
            <a:pPr marL="0" indent="0">
              <a:buNone/>
            </a:pPr>
            <a:r>
              <a:rPr lang="fr-FR" sz="2800" b="1" dirty="0"/>
              <a:t>Question</a:t>
            </a:r>
            <a:r>
              <a:rPr lang="fr-FR" sz="2800" dirty="0"/>
              <a:t> : Le beau est-il un critère dépassé ou est-ce la définition du beau qui a changé ?</a:t>
            </a:r>
          </a:p>
          <a:p>
            <a:endParaRPr lang="fr-FR" sz="2800" dirty="0"/>
          </a:p>
          <a:p>
            <a:endParaRPr lang="fr-FR" dirty="0"/>
          </a:p>
        </p:txBody>
      </p:sp>
      <p:sp>
        <p:nvSpPr>
          <p:cNvPr id="5" name="ZoneTexte 4"/>
          <p:cNvSpPr txBox="1"/>
          <p:nvPr/>
        </p:nvSpPr>
        <p:spPr>
          <a:xfrm>
            <a:off x="1838709" y="281810"/>
            <a:ext cx="5438105" cy="646331"/>
          </a:xfrm>
          <a:prstGeom prst="rect">
            <a:avLst/>
          </a:prstGeom>
          <a:noFill/>
        </p:spPr>
        <p:txBody>
          <a:bodyPr wrap="square" rtlCol="0">
            <a:spAutoFit/>
          </a:bodyPr>
          <a:lstStyle/>
          <a:p>
            <a:r>
              <a:rPr lang="fr-FR" i="1" dirty="0"/>
              <a:t>Toutes les œuvres d’art ne cherchent pas à </a:t>
            </a:r>
            <a:r>
              <a:rPr lang="fr-FR" i="1" dirty="0" smtClean="0"/>
              <a:t>être </a:t>
            </a:r>
            <a:r>
              <a:rPr lang="fr-FR" i="1" dirty="0"/>
              <a:t>belles </a:t>
            </a:r>
          </a:p>
          <a:p>
            <a:endParaRPr lang="fr-FR" dirty="0"/>
          </a:p>
        </p:txBody>
      </p:sp>
    </p:spTree>
    <p:extLst>
      <p:ext uri="{BB962C8B-B14F-4D97-AF65-F5344CB8AC3E}">
        <p14:creationId xmlns:p14="http://schemas.microsoft.com/office/powerpoint/2010/main" val="83556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3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915000" cy="5530626"/>
          </a:xfrm>
        </p:spPr>
        <p:txBody>
          <a:bodyPr>
            <a:noAutofit/>
          </a:bodyPr>
          <a:lstStyle/>
          <a:p>
            <a:r>
              <a:rPr lang="fr-FR" sz="1200" b="1" dirty="0"/>
              <a:t>XXIX - Une Charogne</a:t>
            </a:r>
            <a:br>
              <a:rPr lang="fr-FR" sz="1200" b="1" dirty="0"/>
            </a:br>
            <a:r>
              <a:rPr lang="fr-FR" sz="1200" dirty="0"/>
              <a:t/>
            </a:r>
            <a:br>
              <a:rPr lang="fr-FR" sz="1200" dirty="0"/>
            </a:br>
            <a:r>
              <a:rPr lang="fr-FR" sz="1200" dirty="0"/>
              <a:t>Rappelez-vous l'objet que nous vîmes, mon âme,</a:t>
            </a:r>
            <a:br>
              <a:rPr lang="fr-FR" sz="1200" dirty="0"/>
            </a:br>
            <a:r>
              <a:rPr lang="fr-FR" sz="1200" dirty="0"/>
              <a:t>Ce beau matin d'été si doux :</a:t>
            </a:r>
            <a:br>
              <a:rPr lang="fr-FR" sz="1200" dirty="0"/>
            </a:br>
            <a:r>
              <a:rPr lang="fr-FR" sz="1200" dirty="0"/>
              <a:t>Au détour d'un sentier une charogne infâme</a:t>
            </a:r>
            <a:br>
              <a:rPr lang="fr-FR" sz="1200" dirty="0"/>
            </a:br>
            <a:r>
              <a:rPr lang="fr-FR" sz="1200" dirty="0"/>
              <a:t>Sur un lit semé de cailloux,</a:t>
            </a:r>
            <a:br>
              <a:rPr lang="fr-FR" sz="1200" dirty="0"/>
            </a:br>
            <a:r>
              <a:rPr lang="fr-FR" sz="1200" dirty="0"/>
              <a:t/>
            </a:r>
            <a:br>
              <a:rPr lang="fr-FR" sz="1200" dirty="0"/>
            </a:br>
            <a:r>
              <a:rPr lang="fr-FR" sz="1200" dirty="0"/>
              <a:t>Les jambes en l'air, comme une femme lubrique,</a:t>
            </a:r>
            <a:br>
              <a:rPr lang="fr-FR" sz="1200" dirty="0"/>
            </a:br>
            <a:r>
              <a:rPr lang="fr-FR" sz="1200" dirty="0"/>
              <a:t>Brûlante et suant les poisons,</a:t>
            </a:r>
            <a:br>
              <a:rPr lang="fr-FR" sz="1200" dirty="0"/>
            </a:br>
            <a:r>
              <a:rPr lang="fr-FR" sz="1200" dirty="0"/>
              <a:t>Ouvrait d'une façon nonchalante et cynique</a:t>
            </a:r>
            <a:br>
              <a:rPr lang="fr-FR" sz="1200" dirty="0"/>
            </a:br>
            <a:r>
              <a:rPr lang="fr-FR" sz="1200" dirty="0"/>
              <a:t>Son ventre plein d'exhalaisons.</a:t>
            </a:r>
            <a:br>
              <a:rPr lang="fr-FR" sz="1200" dirty="0"/>
            </a:br>
            <a:r>
              <a:rPr lang="fr-FR" sz="1200" dirty="0"/>
              <a:t/>
            </a:r>
            <a:br>
              <a:rPr lang="fr-FR" sz="1200" dirty="0"/>
            </a:br>
            <a:r>
              <a:rPr lang="fr-FR" sz="1200" dirty="0"/>
              <a:t>Le soleil rayonnait sur cette pourriture,</a:t>
            </a:r>
            <a:br>
              <a:rPr lang="fr-FR" sz="1200" dirty="0"/>
            </a:br>
            <a:r>
              <a:rPr lang="fr-FR" sz="1200" dirty="0"/>
              <a:t>Comme afin de la cuire à point,</a:t>
            </a:r>
            <a:br>
              <a:rPr lang="fr-FR" sz="1200" dirty="0"/>
            </a:br>
            <a:r>
              <a:rPr lang="fr-FR" sz="1200" dirty="0"/>
              <a:t>Et de rendre au centuple à la grande Nature</a:t>
            </a:r>
            <a:br>
              <a:rPr lang="fr-FR" sz="1200" dirty="0"/>
            </a:br>
            <a:r>
              <a:rPr lang="fr-FR" sz="1200" dirty="0"/>
              <a:t>Tout ce qu'ensemble elle avait joint ;</a:t>
            </a:r>
            <a:br>
              <a:rPr lang="fr-FR" sz="1200" dirty="0"/>
            </a:br>
            <a:r>
              <a:rPr lang="fr-FR" sz="1200" dirty="0"/>
              <a:t/>
            </a:r>
            <a:br>
              <a:rPr lang="fr-FR" sz="1200" dirty="0"/>
            </a:br>
            <a:r>
              <a:rPr lang="fr-FR" sz="1200" dirty="0"/>
              <a:t>Et le ciel regardait la carcasse superbe</a:t>
            </a:r>
            <a:br>
              <a:rPr lang="fr-FR" sz="1200" dirty="0"/>
            </a:br>
            <a:r>
              <a:rPr lang="fr-FR" sz="1200" dirty="0"/>
              <a:t>Comme une fleur s'épanouir.</a:t>
            </a:r>
            <a:br>
              <a:rPr lang="fr-FR" sz="1200" dirty="0"/>
            </a:br>
            <a:r>
              <a:rPr lang="fr-FR" sz="1200" dirty="0"/>
              <a:t>La puanteur était si forte, que sur l'herbe</a:t>
            </a:r>
            <a:br>
              <a:rPr lang="fr-FR" sz="1200" dirty="0"/>
            </a:br>
            <a:r>
              <a:rPr lang="fr-FR" sz="1200" dirty="0"/>
              <a:t>Vous crûtes vous évanouir.</a:t>
            </a:r>
            <a:br>
              <a:rPr lang="fr-FR" sz="1200" dirty="0"/>
            </a:br>
            <a:r>
              <a:rPr lang="fr-FR" sz="1200" dirty="0"/>
              <a:t/>
            </a:r>
            <a:br>
              <a:rPr lang="fr-FR" sz="1200" dirty="0"/>
            </a:br>
            <a:r>
              <a:rPr lang="fr-FR" sz="1200" dirty="0"/>
              <a:t>Les mouches bourdonnaient sur ce ventre putride,</a:t>
            </a:r>
            <a:br>
              <a:rPr lang="fr-FR" sz="1200" dirty="0"/>
            </a:br>
            <a:r>
              <a:rPr lang="fr-FR" sz="1200" dirty="0"/>
              <a:t>D'où sortaient de noirs bataillons</a:t>
            </a:r>
            <a:br>
              <a:rPr lang="fr-FR" sz="1200" dirty="0"/>
            </a:br>
            <a:r>
              <a:rPr lang="fr-FR" sz="1200" dirty="0"/>
              <a:t>De larves, qui coulaient comme un épais liquide</a:t>
            </a:r>
            <a:br>
              <a:rPr lang="fr-FR" sz="1200" dirty="0"/>
            </a:br>
            <a:r>
              <a:rPr lang="fr-FR" sz="1200" dirty="0"/>
              <a:t>Le long de ces vivants haillons.</a:t>
            </a:r>
            <a:br>
              <a:rPr lang="fr-FR" sz="1200" dirty="0"/>
            </a:br>
            <a:r>
              <a:rPr lang="fr-FR" sz="1200" dirty="0"/>
              <a:t/>
            </a:r>
            <a:br>
              <a:rPr lang="fr-FR" sz="1200" dirty="0"/>
            </a:br>
            <a:r>
              <a:rPr lang="fr-FR" sz="1200" dirty="0"/>
              <a:t>Tout cela descendait, montait comme une vague</a:t>
            </a:r>
            <a:br>
              <a:rPr lang="fr-FR" sz="1200" dirty="0"/>
            </a:br>
            <a:r>
              <a:rPr lang="fr-FR" sz="1200" dirty="0"/>
              <a:t>Ou s'élançait en pétillant</a:t>
            </a:r>
            <a:br>
              <a:rPr lang="fr-FR" sz="1200" dirty="0"/>
            </a:br>
            <a:r>
              <a:rPr lang="fr-FR" sz="1200" dirty="0"/>
              <a:t>On eût dit que le corps, enflé d'un souffle vague,</a:t>
            </a:r>
            <a:br>
              <a:rPr lang="fr-FR" sz="1200" dirty="0"/>
            </a:br>
            <a:r>
              <a:rPr lang="fr-FR" sz="1200" dirty="0"/>
              <a:t>Vivait en se multipliant.</a:t>
            </a:r>
            <a:br>
              <a:rPr lang="fr-FR" sz="1200" dirty="0"/>
            </a:br>
            <a:r>
              <a:rPr lang="fr-FR" sz="1200" dirty="0"/>
              <a:t/>
            </a:r>
            <a:br>
              <a:rPr lang="fr-FR" sz="1200" dirty="0"/>
            </a:br>
            <a:endParaRPr lang="fr-FR" sz="1200" dirty="0"/>
          </a:p>
        </p:txBody>
      </p:sp>
    </p:spTree>
    <p:extLst>
      <p:ext uri="{BB962C8B-B14F-4D97-AF65-F5344CB8AC3E}">
        <p14:creationId xmlns:p14="http://schemas.microsoft.com/office/powerpoint/2010/main" val="2947772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48377" y="908720"/>
            <a:ext cx="8229600" cy="4525963"/>
          </a:xfrm>
        </p:spPr>
        <p:txBody>
          <a:bodyPr>
            <a:noAutofit/>
          </a:bodyPr>
          <a:lstStyle/>
          <a:p>
            <a:r>
              <a:rPr lang="fr-FR" sz="1200" dirty="0"/>
              <a:t>Et ce monde rendait une étrange musique,</a:t>
            </a:r>
            <a:br>
              <a:rPr lang="fr-FR" sz="1200" dirty="0"/>
            </a:br>
            <a:r>
              <a:rPr lang="fr-FR" sz="1200" dirty="0"/>
              <a:t>Comme l'eau courante et le vent,</a:t>
            </a:r>
            <a:br>
              <a:rPr lang="fr-FR" sz="1200" dirty="0"/>
            </a:br>
            <a:r>
              <a:rPr lang="fr-FR" sz="1200" dirty="0"/>
              <a:t>Ou le grain qu'un vanneur d'un mouvement rythmique</a:t>
            </a:r>
            <a:br>
              <a:rPr lang="fr-FR" sz="1200" dirty="0"/>
            </a:br>
            <a:r>
              <a:rPr lang="fr-FR" sz="1200" dirty="0"/>
              <a:t>Agite et tourne dans son van.</a:t>
            </a:r>
            <a:br>
              <a:rPr lang="fr-FR" sz="1200" dirty="0"/>
            </a:br>
            <a:r>
              <a:rPr lang="fr-FR" sz="1200" dirty="0"/>
              <a:t/>
            </a:r>
            <a:br>
              <a:rPr lang="fr-FR" sz="1200" dirty="0"/>
            </a:br>
            <a:r>
              <a:rPr lang="fr-FR" sz="1200" dirty="0"/>
              <a:t>Les formes s'effaçaient et n'étaient plus qu'un rêve,</a:t>
            </a:r>
            <a:br>
              <a:rPr lang="fr-FR" sz="1200" dirty="0"/>
            </a:br>
            <a:r>
              <a:rPr lang="fr-FR" sz="1200" dirty="0"/>
              <a:t>Une ébauche lente à venir</a:t>
            </a:r>
            <a:br>
              <a:rPr lang="fr-FR" sz="1200" dirty="0"/>
            </a:br>
            <a:r>
              <a:rPr lang="fr-FR" sz="1200" dirty="0"/>
              <a:t>Sur la toile oubliée, et que l'artiste achève</a:t>
            </a:r>
            <a:br>
              <a:rPr lang="fr-FR" sz="1200" dirty="0"/>
            </a:br>
            <a:r>
              <a:rPr lang="fr-FR" sz="1200" dirty="0"/>
              <a:t>Seulement par le souvenir.</a:t>
            </a:r>
            <a:br>
              <a:rPr lang="fr-FR" sz="1200" dirty="0"/>
            </a:br>
            <a:r>
              <a:rPr lang="fr-FR" sz="1200" dirty="0"/>
              <a:t/>
            </a:r>
            <a:br>
              <a:rPr lang="fr-FR" sz="1200" dirty="0"/>
            </a:br>
            <a:r>
              <a:rPr lang="fr-FR" sz="1200" dirty="0"/>
              <a:t>Derrière les rochers une chienne inquiète</a:t>
            </a:r>
            <a:br>
              <a:rPr lang="fr-FR" sz="1200" dirty="0"/>
            </a:br>
            <a:r>
              <a:rPr lang="fr-FR" sz="1200" dirty="0"/>
              <a:t>Nous regardait d'un </a:t>
            </a:r>
            <a:r>
              <a:rPr lang="fr-FR" sz="1200" dirty="0" err="1"/>
              <a:t>oeil</a:t>
            </a:r>
            <a:r>
              <a:rPr lang="fr-FR" sz="1200" dirty="0"/>
              <a:t> fâché, </a:t>
            </a:r>
            <a:br>
              <a:rPr lang="fr-FR" sz="1200" dirty="0"/>
            </a:br>
            <a:r>
              <a:rPr lang="fr-FR" sz="1200" dirty="0"/>
              <a:t>Epiant le moment de reprendre au squelette</a:t>
            </a:r>
            <a:br>
              <a:rPr lang="fr-FR" sz="1200" dirty="0"/>
            </a:br>
            <a:r>
              <a:rPr lang="fr-FR" sz="1200" dirty="0"/>
              <a:t>Le morceau qu'elle avait lâché.</a:t>
            </a:r>
            <a:br>
              <a:rPr lang="fr-FR" sz="1200" dirty="0"/>
            </a:br>
            <a:r>
              <a:rPr lang="fr-FR" sz="1200" dirty="0"/>
              <a:t/>
            </a:r>
            <a:br>
              <a:rPr lang="fr-FR" sz="1200" dirty="0"/>
            </a:br>
            <a:r>
              <a:rPr lang="fr-FR" sz="1200" dirty="0"/>
              <a:t>- Et pourtant vous serez semblable à cette ordure,</a:t>
            </a:r>
            <a:br>
              <a:rPr lang="fr-FR" sz="1200" dirty="0"/>
            </a:br>
            <a:r>
              <a:rPr lang="fr-FR" sz="1200" dirty="0"/>
              <a:t>A cette horrible infection, </a:t>
            </a:r>
            <a:br>
              <a:rPr lang="fr-FR" sz="1200" dirty="0"/>
            </a:br>
            <a:r>
              <a:rPr lang="fr-FR" sz="1200" dirty="0"/>
              <a:t>Etoile de mes yeux, soleil de ma nature,</a:t>
            </a:r>
            <a:br>
              <a:rPr lang="fr-FR" sz="1200" dirty="0"/>
            </a:br>
            <a:r>
              <a:rPr lang="fr-FR" sz="1200" dirty="0"/>
              <a:t>Vous, mon ange et ma passion !</a:t>
            </a:r>
            <a:br>
              <a:rPr lang="fr-FR" sz="1200" dirty="0"/>
            </a:br>
            <a:r>
              <a:rPr lang="fr-FR" sz="1200" dirty="0"/>
              <a:t/>
            </a:r>
            <a:br>
              <a:rPr lang="fr-FR" sz="1200" dirty="0"/>
            </a:br>
            <a:r>
              <a:rPr lang="fr-FR" sz="1200" dirty="0"/>
              <a:t>Oui ! telle vous serez, ô la reine des grâces,</a:t>
            </a:r>
            <a:br>
              <a:rPr lang="fr-FR" sz="1200" dirty="0"/>
            </a:br>
            <a:r>
              <a:rPr lang="fr-FR" sz="1200" dirty="0"/>
              <a:t>Apres les derniers sacrements,</a:t>
            </a:r>
            <a:br>
              <a:rPr lang="fr-FR" sz="1200" dirty="0"/>
            </a:br>
            <a:r>
              <a:rPr lang="fr-FR" sz="1200" dirty="0"/>
              <a:t>Quand vous irez, sous l'herbe et les floraisons grasses,</a:t>
            </a:r>
            <a:br>
              <a:rPr lang="fr-FR" sz="1200" dirty="0"/>
            </a:br>
            <a:r>
              <a:rPr lang="fr-FR" sz="1200" dirty="0"/>
              <a:t>Moisir parmi les ossements.</a:t>
            </a:r>
            <a:br>
              <a:rPr lang="fr-FR" sz="1200" dirty="0"/>
            </a:br>
            <a:r>
              <a:rPr lang="fr-FR" sz="1200" dirty="0"/>
              <a:t/>
            </a:r>
            <a:br>
              <a:rPr lang="fr-FR" sz="1200" dirty="0"/>
            </a:br>
            <a:r>
              <a:rPr lang="fr-FR" sz="1200" dirty="0"/>
              <a:t>Alors, ô ma beauté ! dites à la vermine</a:t>
            </a:r>
            <a:br>
              <a:rPr lang="fr-FR" sz="1200" dirty="0"/>
            </a:br>
            <a:r>
              <a:rPr lang="fr-FR" sz="1200" dirty="0"/>
              <a:t>Qui vous mangera de baisers,</a:t>
            </a:r>
            <a:br>
              <a:rPr lang="fr-FR" sz="1200" dirty="0"/>
            </a:br>
            <a:r>
              <a:rPr lang="fr-FR" sz="1200" dirty="0"/>
              <a:t>Que j'ai gardé la forme et l'essence divine</a:t>
            </a:r>
            <a:br>
              <a:rPr lang="fr-FR" sz="1200" dirty="0"/>
            </a:br>
            <a:r>
              <a:rPr lang="fr-FR" sz="1200" dirty="0"/>
              <a:t>De mes amours décomposés !</a:t>
            </a:r>
            <a:br>
              <a:rPr lang="fr-FR" sz="1200" dirty="0"/>
            </a:br>
            <a:r>
              <a:rPr lang="fr-FR" sz="1200" dirty="0"/>
              <a:t/>
            </a:r>
            <a:br>
              <a:rPr lang="fr-FR" sz="1200" dirty="0"/>
            </a:br>
            <a:r>
              <a:rPr lang="fr-FR" sz="1200" dirty="0"/>
              <a:t>        </a:t>
            </a:r>
            <a:r>
              <a:rPr lang="fr-FR" sz="1200" dirty="0">
                <a:hlinkClick r:id="rId2"/>
              </a:rPr>
              <a:t>Les Fleurs du mal</a:t>
            </a:r>
            <a:r>
              <a:rPr lang="fr-FR" sz="1200" dirty="0"/>
              <a:t>, </a:t>
            </a:r>
            <a:r>
              <a:rPr lang="fr-FR" sz="1200" i="1" dirty="0"/>
              <a:t>Charles Baudelaire</a:t>
            </a:r>
            <a:r>
              <a:rPr lang="fr-FR" sz="1200" dirty="0"/>
              <a:t> </a:t>
            </a:r>
            <a:br>
              <a:rPr lang="fr-FR" sz="1200" dirty="0"/>
            </a:br>
            <a:endParaRPr lang="fr-FR" sz="1200" dirty="0"/>
          </a:p>
        </p:txBody>
      </p:sp>
    </p:spTree>
    <p:extLst>
      <p:ext uri="{BB962C8B-B14F-4D97-AF65-F5344CB8AC3E}">
        <p14:creationId xmlns:p14="http://schemas.microsoft.com/office/powerpoint/2010/main" val="4214039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4210050" cy="497205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79512" y="5531321"/>
            <a:ext cx="3384376" cy="646331"/>
          </a:xfrm>
          <a:prstGeom prst="rect">
            <a:avLst/>
          </a:prstGeom>
          <a:noFill/>
        </p:spPr>
        <p:txBody>
          <a:bodyPr wrap="square" rtlCol="0">
            <a:spAutoFit/>
          </a:bodyPr>
          <a:lstStyle/>
          <a:p>
            <a:r>
              <a:rPr lang="fr-FR" dirty="0" smtClean="0"/>
              <a:t>E. Delacroix, </a:t>
            </a:r>
            <a:r>
              <a:rPr lang="fr-FR" i="1" dirty="0" smtClean="0"/>
              <a:t>Autoportrait au gilet vert, </a:t>
            </a:r>
            <a:r>
              <a:rPr lang="fr-FR" dirty="0" smtClean="0"/>
              <a:t>1837.</a:t>
            </a:r>
            <a:endParaRPr lang="fr-FR" dirty="0"/>
          </a:p>
        </p:txBody>
      </p:sp>
      <p:sp>
        <p:nvSpPr>
          <p:cNvPr id="7" name="ZoneTexte 6"/>
          <p:cNvSpPr txBox="1"/>
          <p:nvPr/>
        </p:nvSpPr>
        <p:spPr>
          <a:xfrm>
            <a:off x="4860032" y="5855864"/>
            <a:ext cx="3384376" cy="646331"/>
          </a:xfrm>
          <a:prstGeom prst="rect">
            <a:avLst/>
          </a:prstGeom>
          <a:noFill/>
        </p:spPr>
        <p:txBody>
          <a:bodyPr wrap="square" rtlCol="0">
            <a:spAutoFit/>
          </a:bodyPr>
          <a:lstStyle/>
          <a:p>
            <a:r>
              <a:rPr lang="fr-FR" dirty="0" smtClean="0"/>
              <a:t>E. Delacroix, </a:t>
            </a:r>
            <a:r>
              <a:rPr lang="fr-FR" i="1" dirty="0" smtClean="0"/>
              <a:t>Portrait de Léon Riesener</a:t>
            </a:r>
            <a:r>
              <a:rPr lang="fr-FR" dirty="0" smtClean="0"/>
              <a:t>, 1835.</a:t>
            </a:r>
            <a:endParaRPr lang="fr-FR" dirty="0"/>
          </a:p>
        </p:txBody>
      </p:sp>
      <p:pic>
        <p:nvPicPr>
          <p:cNvPr id="1030" name="Picture 6" descr="Résultat de recherche d'images pour &quot;E. Delacroix, Portrait de Léon Riesen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41648"/>
            <a:ext cx="3962400" cy="497205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859785" y="3866348"/>
            <a:ext cx="5184576" cy="1569660"/>
          </a:xfrm>
          <a:prstGeom prst="rect">
            <a:avLst/>
          </a:prstGeom>
          <a:noFill/>
        </p:spPr>
        <p:txBody>
          <a:bodyPr wrap="square" rtlCol="0">
            <a:spAutoFit/>
          </a:bodyPr>
          <a:lstStyle/>
          <a:p>
            <a:r>
              <a:rPr lang="fr-FR" sz="3200" i="1" dirty="0" smtClean="0">
                <a:solidFill>
                  <a:srgbClr val="FFC000"/>
                </a:solidFill>
              </a:rPr>
              <a:t>« L’art ne reproduit pas le visible : il rend visible » </a:t>
            </a:r>
          </a:p>
          <a:p>
            <a:r>
              <a:rPr lang="fr-FR" sz="3200" i="1" dirty="0" smtClean="0">
                <a:solidFill>
                  <a:srgbClr val="FFC000"/>
                </a:solidFill>
              </a:rPr>
              <a:t>P. Klee.</a:t>
            </a:r>
            <a:endParaRPr lang="fr-FR" sz="3200" i="1" dirty="0">
              <a:solidFill>
                <a:srgbClr val="FFC000"/>
              </a:solidFill>
            </a:endParaRPr>
          </a:p>
        </p:txBody>
      </p:sp>
      <p:pic>
        <p:nvPicPr>
          <p:cNvPr id="8" name="Espace réservé du contenu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37828" y="0"/>
            <a:ext cx="7092280" cy="7082431"/>
          </a:xfrm>
        </p:spPr>
      </p:pic>
    </p:spTree>
    <p:extLst>
      <p:ext uri="{BB962C8B-B14F-4D97-AF65-F5344CB8AC3E}">
        <p14:creationId xmlns:p14="http://schemas.microsoft.com/office/powerpoint/2010/main" val="301856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76672"/>
            <a:ext cx="8280920" cy="593752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lgn="just">
              <a:buNone/>
            </a:pPr>
            <a:r>
              <a:rPr lang="fr-FR" b="1" dirty="0">
                <a:latin typeface="Batang" pitchFamily="18" charset="-127"/>
                <a:ea typeface="Batang" pitchFamily="18" charset="-127"/>
              </a:rPr>
              <a:t>« Plus la reproduction est semblable au modèle, plus sa joie et son admiration se refroidissent, si même elles ne tournent pas à l’ennui et au dégoût. Il y a des portraits dont on a dit spirituellement qu’ils sont ressemblants à vous donner la nausée. </a:t>
            </a:r>
            <a:endParaRPr lang="fr-FR" b="1" dirty="0" smtClean="0">
              <a:latin typeface="Batang" pitchFamily="18" charset="-127"/>
              <a:ea typeface="Batang" pitchFamily="18" charset="-127"/>
            </a:endParaRPr>
          </a:p>
          <a:p>
            <a:pPr marL="0" indent="0" algn="just">
              <a:buNone/>
            </a:pPr>
            <a:r>
              <a:rPr lang="fr-FR" b="1" dirty="0" smtClean="0">
                <a:latin typeface="Batang" pitchFamily="18" charset="-127"/>
                <a:ea typeface="Batang" pitchFamily="18" charset="-127"/>
              </a:rPr>
              <a:t>(…) L'homme </a:t>
            </a:r>
            <a:r>
              <a:rPr lang="fr-FR" b="1" dirty="0">
                <a:latin typeface="Batang" pitchFamily="18" charset="-127"/>
                <a:ea typeface="Batang" pitchFamily="18" charset="-127"/>
              </a:rPr>
              <a:t>montre mieux son habileté dans des productions surgissant de l'esprit qu'en imitant la nature. » </a:t>
            </a:r>
            <a:endParaRPr lang="fr-FR" b="1" dirty="0" smtClean="0">
              <a:latin typeface="Batang" pitchFamily="18" charset="-127"/>
              <a:ea typeface="Batang" pitchFamily="18" charset="-127"/>
            </a:endParaRPr>
          </a:p>
          <a:p>
            <a:pPr marL="0" indent="0" algn="r">
              <a:buNone/>
            </a:pPr>
            <a:r>
              <a:rPr lang="fr-FR" dirty="0" smtClean="0"/>
              <a:t>Hegel</a:t>
            </a:r>
            <a:endParaRPr lang="fr-FR" dirty="0"/>
          </a:p>
        </p:txBody>
      </p:sp>
    </p:spTree>
    <p:extLst>
      <p:ext uri="{BB962C8B-B14F-4D97-AF65-F5344CB8AC3E}">
        <p14:creationId xmlns:p14="http://schemas.microsoft.com/office/powerpoint/2010/main" val="514862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18" name="Picture 2" descr="Claude Monet - Reflections of Clouds on the Water-Lily Po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5254" y="0"/>
            <a:ext cx="144791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956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fontScale="85000" lnSpcReduction="20000"/>
          </a:bodyPr>
          <a:lstStyle/>
          <a:p>
            <a:pPr marL="0" indent="0">
              <a:buNone/>
            </a:pPr>
            <a:r>
              <a:rPr lang="fr-FR" dirty="0">
                <a:solidFill>
                  <a:srgbClr val="00B050"/>
                </a:solidFill>
              </a:rPr>
              <a:t> </a:t>
            </a:r>
            <a:endParaRPr lang="fr-FR" dirty="0" smtClean="0">
              <a:solidFill>
                <a:srgbClr val="00B050"/>
              </a:solidFill>
            </a:endParaRPr>
          </a:p>
          <a:p>
            <a:pPr marL="0" indent="0">
              <a:buNone/>
            </a:pPr>
            <a:r>
              <a:rPr lang="fr-FR" dirty="0" smtClean="0">
                <a:solidFill>
                  <a:srgbClr val="00B050"/>
                </a:solidFill>
              </a:rPr>
              <a:t>«</a:t>
            </a:r>
            <a:r>
              <a:rPr lang="fr-FR" dirty="0">
                <a:solidFill>
                  <a:srgbClr val="00B050"/>
                </a:solidFill>
              </a:rPr>
              <a:t> Nous avons a saisir l’esprit, la physionomie, </a:t>
            </a:r>
            <a:r>
              <a:rPr lang="fr-FR" dirty="0" smtClean="0">
                <a:solidFill>
                  <a:srgbClr val="00B050"/>
                </a:solidFill>
              </a:rPr>
              <a:t>l’</a:t>
            </a:r>
            <a:r>
              <a:rPr lang="fr-FR" dirty="0">
                <a:solidFill>
                  <a:srgbClr val="00B050"/>
                </a:solidFill>
              </a:rPr>
              <a:t>â</a:t>
            </a:r>
            <a:r>
              <a:rPr lang="fr-FR" dirty="0" smtClean="0">
                <a:solidFill>
                  <a:srgbClr val="00B050"/>
                </a:solidFill>
              </a:rPr>
              <a:t>me </a:t>
            </a:r>
            <a:r>
              <a:rPr lang="fr-FR" dirty="0">
                <a:solidFill>
                  <a:srgbClr val="00B050"/>
                </a:solidFill>
              </a:rPr>
              <a:t>des choses et des </a:t>
            </a:r>
            <a:r>
              <a:rPr lang="fr-FR" dirty="0">
                <a:solidFill>
                  <a:srgbClr val="00B050"/>
                </a:solidFill>
              </a:rPr>
              <a:t>â</a:t>
            </a:r>
            <a:r>
              <a:rPr lang="fr-FR" dirty="0" smtClean="0">
                <a:solidFill>
                  <a:srgbClr val="00B050"/>
                </a:solidFill>
              </a:rPr>
              <a:t>tres</a:t>
            </a:r>
            <a:r>
              <a:rPr lang="fr-FR" dirty="0">
                <a:solidFill>
                  <a:srgbClr val="00B050"/>
                </a:solidFill>
              </a:rPr>
              <a:t> ». </a:t>
            </a:r>
            <a:r>
              <a:rPr lang="fr-FR" i="1" dirty="0">
                <a:solidFill>
                  <a:srgbClr val="00B050"/>
                </a:solidFill>
              </a:rPr>
              <a:t>Le chef d’œuvre inconnu</a:t>
            </a:r>
            <a:r>
              <a:rPr lang="fr-FR" dirty="0">
                <a:solidFill>
                  <a:srgbClr val="00B050"/>
                </a:solidFill>
              </a:rPr>
              <a:t>, </a:t>
            </a:r>
            <a:r>
              <a:rPr lang="fr-FR" dirty="0" smtClean="0">
                <a:solidFill>
                  <a:srgbClr val="00B050"/>
                </a:solidFill>
              </a:rPr>
              <a:t>Balzac.</a:t>
            </a:r>
          </a:p>
          <a:p>
            <a:pPr marL="0" indent="0">
              <a:buNone/>
            </a:pPr>
            <a:endParaRPr lang="fr-FR" dirty="0">
              <a:solidFill>
                <a:srgbClr val="00B050"/>
              </a:solidFill>
            </a:endParaRPr>
          </a:p>
          <a:p>
            <a:pPr marL="0" lvl="0" indent="0">
              <a:buNone/>
            </a:pPr>
            <a:r>
              <a:rPr lang="fr-FR" b="1" dirty="0"/>
              <a:t>L’art est dévoilement de la vision intérieure que le peintre a du monde : il rend visible l’invisible qu’est la digestion intérieure du monde par l’artiste</a:t>
            </a:r>
            <a:r>
              <a:rPr lang="fr-FR" dirty="0"/>
              <a:t> – et dévoile ainsi le phénomène général de la vision (le peintre nous apprend qu’il faut « entrer en possession de sa vision », nos yeux ayant le « don du visible »). </a:t>
            </a:r>
            <a:r>
              <a:rPr lang="fr-FR" dirty="0">
                <a:solidFill>
                  <a:srgbClr val="00B050"/>
                </a:solidFill>
              </a:rPr>
              <a:t>« l’interrogation de la peinture vise […] cette genèse et fiévreuse des choses dans notre corps</a:t>
            </a:r>
            <a:r>
              <a:rPr lang="fr-FR" dirty="0"/>
              <a:t> ». </a:t>
            </a:r>
            <a:endParaRPr lang="fr-FR" dirty="0" smtClean="0"/>
          </a:p>
          <a:p>
            <a:pPr marL="0" lvl="0" indent="0">
              <a:buNone/>
            </a:pPr>
            <a:endParaRPr lang="fr-FR" dirty="0"/>
          </a:p>
          <a:p>
            <a:pPr marL="0" indent="0">
              <a:buNone/>
            </a:pPr>
            <a:r>
              <a:rPr lang="fr-FR" dirty="0">
                <a:solidFill>
                  <a:srgbClr val="00B050"/>
                </a:solidFill>
              </a:rPr>
              <a:t>« C’est en donnant son corps que le peintre transforme le monde en peinture ». </a:t>
            </a:r>
          </a:p>
          <a:p>
            <a:endParaRPr lang="fr-FR" dirty="0"/>
          </a:p>
        </p:txBody>
      </p:sp>
    </p:spTree>
    <p:extLst>
      <p:ext uri="{BB962C8B-B14F-4D97-AF65-F5344CB8AC3E}">
        <p14:creationId xmlns:p14="http://schemas.microsoft.com/office/powerpoint/2010/main" val="1127924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aul Cézanne 1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648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9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descr="http://trets.free.fr/cite/mvictoire/MONTAGNESAINTEVICTOI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7195081" cy="3814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97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Imitation de la nature ?</a:t>
            </a:r>
            <a:endParaRPr lang="fr-FR" dirty="0"/>
          </a:p>
        </p:txBody>
      </p:sp>
      <p:sp>
        <p:nvSpPr>
          <p:cNvPr id="4" name="AutoShape 4" descr="Résultat de recherche d'images pour &quot;kandinsky&quot;"/>
          <p:cNvSpPr>
            <a:spLocks noChangeAspect="1" noChangeArrowheads="1"/>
          </p:cNvSpPr>
          <p:nvPr/>
        </p:nvSpPr>
        <p:spPr bwMode="auto">
          <a:xfrm>
            <a:off x="155575" y="-2019300"/>
            <a:ext cx="6105525" cy="421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kandinsky&quot;"/>
          <p:cNvSpPr>
            <a:spLocks noChangeAspect="1" noChangeArrowheads="1"/>
          </p:cNvSpPr>
          <p:nvPr/>
        </p:nvSpPr>
        <p:spPr bwMode="auto">
          <a:xfrm>
            <a:off x="307975" y="-1866900"/>
            <a:ext cx="6105525" cy="421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ZoneTexte 5"/>
          <p:cNvSpPr txBox="1"/>
          <p:nvPr/>
        </p:nvSpPr>
        <p:spPr>
          <a:xfrm>
            <a:off x="307975" y="6237312"/>
            <a:ext cx="2463825" cy="646331"/>
          </a:xfrm>
          <a:prstGeom prst="rect">
            <a:avLst/>
          </a:prstGeom>
          <a:noFill/>
        </p:spPr>
        <p:txBody>
          <a:bodyPr wrap="square" rtlCol="0">
            <a:spAutoFit/>
          </a:bodyPr>
          <a:lstStyle/>
          <a:p>
            <a:r>
              <a:rPr lang="fr-FR" dirty="0" smtClean="0"/>
              <a:t>W. Kandinsky, Composition VIII</a:t>
            </a:r>
            <a:endParaRPr lang="fr-FR" dirty="0"/>
          </a:p>
        </p:txBody>
      </p:sp>
      <p:pic>
        <p:nvPicPr>
          <p:cNvPr id="2058" name="Picture 10"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19615"/>
            <a:ext cx="8125597" cy="5622914"/>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3" descr="Résultat de recherche d'images pour &quot;nu descendant un escalier&quot;"/>
          <p:cNvSpPr>
            <a:spLocks noChangeAspect="1" noChangeArrowheads="1"/>
          </p:cNvSpPr>
          <p:nvPr/>
        </p:nvSpPr>
        <p:spPr bwMode="auto">
          <a:xfrm>
            <a:off x="155575" y="-2201863"/>
            <a:ext cx="2800350" cy="4591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5" descr="Résultat de recherche d'images pour &quot;nu descendant un escalier&quot;"/>
          <p:cNvSpPr>
            <a:spLocks noChangeAspect="1" noChangeArrowheads="1"/>
          </p:cNvSpPr>
          <p:nvPr/>
        </p:nvSpPr>
        <p:spPr bwMode="auto">
          <a:xfrm>
            <a:off x="307975" y="-2049463"/>
            <a:ext cx="2800350" cy="4591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1" name="Picture 7" descr="http://www.rocbor.net/GeomSecPeintres/img/duchamp/DuchampMarcel_NuDescendantLescalier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670" y="476672"/>
            <a:ext cx="4040786" cy="661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8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ésultat de recherche d'images pour &quot;souliers van gogh&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384"/>
            <a:ext cx="8100759" cy="673033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718752" y="188640"/>
            <a:ext cx="7128792" cy="5539978"/>
          </a:xfrm>
          <a:prstGeom prst="rect">
            <a:avLst/>
          </a:prstGeom>
          <a:noFill/>
        </p:spPr>
        <p:txBody>
          <a:bodyPr wrap="square" rtlCol="0">
            <a:spAutoFit/>
          </a:bodyPr>
          <a:lstStyle/>
          <a:p>
            <a:endParaRPr lang="fr-FR" sz="2400" i="1" smtClean="0">
              <a:solidFill>
                <a:schemeClr val="bg1"/>
              </a:solidFill>
            </a:endParaRPr>
          </a:p>
          <a:p>
            <a:r>
              <a:rPr lang="fr-FR" sz="2400" i="1" smtClean="0">
                <a:solidFill>
                  <a:schemeClr val="bg1"/>
                </a:solidFill>
              </a:rPr>
              <a:t>Les </a:t>
            </a:r>
            <a:r>
              <a:rPr lang="fr-FR" sz="2400" i="1" dirty="0">
                <a:solidFill>
                  <a:schemeClr val="bg1"/>
                </a:solidFill>
              </a:rPr>
              <a:t>souliers fatigués de Van Gogh nous font nous ressouvenir de « la lente et opiniâtre foulée à travers champs, le long des sillons toujours semblables, s’étendant au loin sous la bise. Le cuir est marqué par la terre grasse et humide. A travers ces chaussures passe l’appel silencieux de la terre, son don tacite du grain mûrissant, son secret refus d’elle-même dans l’aride jachère du champ hivernal. A travers ce produit, repasse la muette inquiétude pour la sûreté du pain, la joie silencieuse de survivre à nouveau au besoin, l’angoisse de la naissance imminente, le frémissement sous la mort qui menace. Ce produit appartient à la terre, il est à l’abri dans le monde de la paysanne </a:t>
            </a:r>
            <a:r>
              <a:rPr lang="fr-FR" sz="2400" i="1" dirty="0" smtClean="0">
                <a:solidFill>
                  <a:schemeClr val="bg1"/>
                </a:solidFill>
              </a:rPr>
              <a:t>» Heidegger</a:t>
            </a:r>
            <a:r>
              <a:rPr lang="fr-FR" i="1" dirty="0" smtClean="0">
                <a:solidFill>
                  <a:schemeClr val="bg1"/>
                </a:solidFill>
              </a:rPr>
              <a:t>.</a:t>
            </a:r>
            <a:endParaRPr lang="fr-FR" dirty="0">
              <a:solidFill>
                <a:schemeClr val="bg1"/>
              </a:solidFill>
            </a:endParaRPr>
          </a:p>
          <a:p>
            <a:endParaRPr lang="fr-FR" dirty="0">
              <a:solidFill>
                <a:schemeClr val="bg1"/>
              </a:solidFill>
            </a:endParaRPr>
          </a:p>
        </p:txBody>
      </p:sp>
    </p:spTree>
    <p:extLst>
      <p:ext uri="{BB962C8B-B14F-4D97-AF65-F5344CB8AC3E}">
        <p14:creationId xmlns:p14="http://schemas.microsoft.com/office/powerpoint/2010/main" val="317161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Originalité ?</a:t>
            </a:r>
            <a:endParaRPr lang="fr-FR" dirty="0"/>
          </a:p>
        </p:txBody>
      </p:sp>
      <p:pic>
        <p:nvPicPr>
          <p:cNvPr id="3078" name="Picture 6" descr="Résultat de recherche d'images pour &quot;Marilyn Diptych&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8162925" cy="45910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ésultat de recherche d'images pour &quot;Campbell's Soup Cans&quot;"/>
          <p:cNvSpPr>
            <a:spLocks noChangeAspect="1" noChangeArrowheads="1"/>
          </p:cNvSpPr>
          <p:nvPr/>
        </p:nvSpPr>
        <p:spPr bwMode="auto">
          <a:xfrm>
            <a:off x="155575" y="-1874838"/>
            <a:ext cx="5905500" cy="390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0752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Inutilité ?</a:t>
            </a:r>
            <a:endParaRPr lang="fr-FR" dirty="0"/>
          </a:p>
        </p:txBody>
      </p:sp>
      <p:sp>
        <p:nvSpPr>
          <p:cNvPr id="4" name="Espace réservé du contenu 3"/>
          <p:cNvSpPr txBox="1">
            <a:spLocks noGrp="1"/>
          </p:cNvSpPr>
          <p:nvPr>
            <p:ph idx="1"/>
          </p:nvPr>
        </p:nvSpPr>
        <p:spPr>
          <a:xfrm>
            <a:off x="395536" y="1268760"/>
            <a:ext cx="5266928" cy="5804666"/>
          </a:xfrm>
          <a:prstGeom prst="rect">
            <a:avLst/>
          </a:prstGeom>
          <a:noFill/>
        </p:spPr>
        <p:txBody>
          <a:bodyPr wrap="square" rtlCol="0">
            <a:spAutoFit/>
          </a:bodyPr>
          <a:lstStyle/>
          <a:p>
            <a:r>
              <a:rPr lang="fr-FR" dirty="0"/>
              <a:t>Un </a:t>
            </a:r>
            <a:r>
              <a:rPr lang="fr-FR" b="1" dirty="0"/>
              <a:t>ready-made</a:t>
            </a:r>
            <a:r>
              <a:rPr lang="fr-FR" dirty="0"/>
              <a:t> est un objet manufacturé qu'un artiste s'approprie tel quel, en le privant de sa fonction utilitaire. </a:t>
            </a:r>
            <a:r>
              <a:rPr lang="fr-FR" sz="1800" dirty="0"/>
              <a:t>Il lui ajoute un titre, une date, éventuellement une inscription et opère sur lui une manipulation en général sommaire (retournement, suspension, fixation au sol ou au mur, etc.), avant de le présenter dans un lieu culturel où le statut d'œuvre d'art peut leur être conféré. </a:t>
            </a:r>
            <a:endParaRPr lang="fr-FR" sz="1800" dirty="0" smtClean="0"/>
          </a:p>
          <a:p>
            <a:endParaRPr lang="fr-FR" sz="1800" dirty="0"/>
          </a:p>
          <a:p>
            <a:pPr marL="0" indent="0" algn="ctr">
              <a:buNone/>
            </a:pPr>
            <a:r>
              <a:rPr lang="fr-FR" sz="2400" dirty="0" smtClean="0">
                <a:solidFill>
                  <a:srgbClr val="00B050"/>
                </a:solidFill>
              </a:rPr>
              <a:t>«</a:t>
            </a:r>
            <a:r>
              <a:rPr lang="fr-FR" sz="2400" dirty="0">
                <a:solidFill>
                  <a:srgbClr val="00B050"/>
                </a:solidFill>
              </a:rPr>
              <a:t> Peut-on faire des œuvres qui ne soient pas "d'art" ? </a:t>
            </a:r>
            <a:r>
              <a:rPr lang="fr-FR" sz="2400" dirty="0" smtClean="0">
                <a:solidFill>
                  <a:srgbClr val="00B050"/>
                </a:solidFill>
              </a:rPr>
              <a:t>» </a:t>
            </a:r>
          </a:p>
          <a:p>
            <a:pPr marL="0" indent="0" algn="ctr">
              <a:buNone/>
            </a:pPr>
            <a:r>
              <a:rPr lang="fr-FR" sz="2400" dirty="0" smtClean="0">
                <a:solidFill>
                  <a:srgbClr val="00B050"/>
                </a:solidFill>
              </a:rPr>
              <a:t>M. Duchamp</a:t>
            </a:r>
            <a:endParaRPr lang="fr-FR" sz="2400" dirty="0">
              <a:solidFill>
                <a:srgbClr val="00B050"/>
              </a:solidFill>
            </a:endParaRPr>
          </a:p>
        </p:txBody>
      </p:sp>
      <p:pic>
        <p:nvPicPr>
          <p:cNvPr id="3075" name="Picture 3" descr="Marcel Duch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412776"/>
            <a:ext cx="2466975" cy="371475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5" descr="pOp Arte!: Marcel Ducham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9" name="Picture 7" descr="Duchamp, Marcel: Fine Arts, Before 1945 | The Red L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170" y="1988840"/>
            <a:ext cx="3163206" cy="2766033"/>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6876256" y="5517232"/>
            <a:ext cx="1584176" cy="923330"/>
          </a:xfrm>
          <a:prstGeom prst="rect">
            <a:avLst/>
          </a:prstGeom>
          <a:noFill/>
        </p:spPr>
        <p:txBody>
          <a:bodyPr wrap="square" rtlCol="0">
            <a:spAutoFit/>
          </a:bodyPr>
          <a:lstStyle/>
          <a:p>
            <a:r>
              <a:rPr lang="fr-FR" i="1" dirty="0" smtClean="0"/>
              <a:t>Porte-bouteille</a:t>
            </a:r>
            <a:r>
              <a:rPr lang="fr-FR" dirty="0" smtClean="0"/>
              <a:t>, M. Duchamp</a:t>
            </a:r>
            <a:endParaRPr lang="fr-FR" dirty="0"/>
          </a:p>
        </p:txBody>
      </p:sp>
    </p:spTree>
    <p:extLst>
      <p:ext uri="{BB962C8B-B14F-4D97-AF65-F5344CB8AC3E}">
        <p14:creationId xmlns:p14="http://schemas.microsoft.com/office/powerpoint/2010/main" val="134553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07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0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671" y="5589240"/>
            <a:ext cx="2890664" cy="1143000"/>
          </a:xfrm>
        </p:spPr>
        <p:txBody>
          <a:bodyPr>
            <a:normAutofit/>
          </a:bodyPr>
          <a:lstStyle/>
          <a:p>
            <a:r>
              <a:rPr lang="fr-FR" sz="1400" dirty="0"/>
              <a:t>Amphore attique à figures noires signée Exékias (Entre </a:t>
            </a:r>
            <a:r>
              <a:rPr lang="fr-FR" sz="1400" dirty="0" smtClean="0"/>
              <a:t>-540-530 )</a:t>
            </a:r>
            <a:endParaRPr lang="fr-FR" sz="1400" dirty="0"/>
          </a:p>
        </p:txBody>
      </p:sp>
      <p:pic>
        <p:nvPicPr>
          <p:cNvPr id="7170" name="Picture 2" descr="Résultat de recherche d'images pour &quot;achille et ajax jouant aux dé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159" y="129748"/>
            <a:ext cx="5472608" cy="66949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ésultat de recherche d'images pour &quot;achille et ajax jouant aux dé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908720"/>
            <a:ext cx="5472608" cy="669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938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Il n’y a pas de progrès en art (I.2)</a:t>
            </a:r>
            <a:endParaRPr lang="fr-FR" dirty="0"/>
          </a:p>
        </p:txBody>
      </p:sp>
      <p:pic>
        <p:nvPicPr>
          <p:cNvPr id="5" name="Image 4" descr="Résultat de recherche d'images pour &quot;perugin la remise des clefs à saint pierre&quot;"/>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16754"/>
            <a:ext cx="7229385" cy="4988306"/>
          </a:xfrm>
          <a:prstGeom prst="rect">
            <a:avLst/>
          </a:prstGeom>
          <a:noFill/>
          <a:ln>
            <a:noFill/>
          </a:ln>
        </p:spPr>
      </p:pic>
      <p:sp>
        <p:nvSpPr>
          <p:cNvPr id="6" name="ZoneTexte 5"/>
          <p:cNvSpPr txBox="1"/>
          <p:nvPr/>
        </p:nvSpPr>
        <p:spPr>
          <a:xfrm>
            <a:off x="107504" y="6521620"/>
            <a:ext cx="3456384" cy="276999"/>
          </a:xfrm>
          <a:prstGeom prst="rect">
            <a:avLst/>
          </a:prstGeom>
          <a:noFill/>
        </p:spPr>
        <p:txBody>
          <a:bodyPr wrap="square" rtlCol="0">
            <a:spAutoFit/>
          </a:bodyPr>
          <a:lstStyle/>
          <a:p>
            <a:r>
              <a:rPr lang="fr-FR" sz="1200" dirty="0" smtClean="0"/>
              <a:t>Pérugin</a:t>
            </a:r>
            <a:r>
              <a:rPr lang="fr-FR" sz="1200" dirty="0"/>
              <a:t>, </a:t>
            </a:r>
            <a:r>
              <a:rPr lang="fr-FR" sz="1200" i="1" dirty="0"/>
              <a:t>La remise des clefs à s. pierre, </a:t>
            </a:r>
            <a:r>
              <a:rPr lang="fr-FR" sz="1200" dirty="0" smtClean="0"/>
              <a:t>1482</a:t>
            </a:r>
            <a:endParaRPr lang="fr-FR" sz="1200" dirty="0"/>
          </a:p>
        </p:txBody>
      </p:sp>
    </p:spTree>
    <p:extLst>
      <p:ext uri="{BB962C8B-B14F-4D97-AF65-F5344CB8AC3E}">
        <p14:creationId xmlns:p14="http://schemas.microsoft.com/office/powerpoint/2010/main" val="2147685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Résultat de recherche d'images pour &quot;giotto&quot;"/>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5548"/>
            <a:ext cx="7200800" cy="6746671"/>
          </a:xfrm>
          <a:prstGeom prst="rect">
            <a:avLst/>
          </a:prstGeom>
          <a:noFill/>
          <a:ln>
            <a:noFill/>
          </a:ln>
        </p:spPr>
      </p:pic>
      <p:sp>
        <p:nvSpPr>
          <p:cNvPr id="6" name="ZoneTexte 5"/>
          <p:cNvSpPr txBox="1"/>
          <p:nvPr/>
        </p:nvSpPr>
        <p:spPr>
          <a:xfrm>
            <a:off x="251520" y="2420888"/>
            <a:ext cx="1152128" cy="1107996"/>
          </a:xfrm>
          <a:prstGeom prst="rect">
            <a:avLst/>
          </a:prstGeom>
          <a:noFill/>
        </p:spPr>
        <p:txBody>
          <a:bodyPr wrap="square" rtlCol="0">
            <a:spAutoFit/>
          </a:bodyPr>
          <a:lstStyle/>
          <a:p>
            <a:r>
              <a:rPr lang="fr-FR" sz="1200" dirty="0"/>
              <a:t>Giotto</a:t>
            </a:r>
            <a:r>
              <a:rPr lang="fr-FR" sz="1200" i="1" dirty="0"/>
              <a:t>, </a:t>
            </a:r>
            <a:r>
              <a:rPr lang="fr-FR" sz="1200" i="1" dirty="0" smtClean="0"/>
              <a:t>La </a:t>
            </a:r>
            <a:r>
              <a:rPr lang="fr-FR" sz="1200" i="1" dirty="0"/>
              <a:t>Déposition de croix </a:t>
            </a:r>
            <a:r>
              <a:rPr lang="fr-FR" sz="1200" dirty="0"/>
              <a:t>(Padoue, </a:t>
            </a:r>
            <a:r>
              <a:rPr lang="fr-FR" sz="1200" dirty="0" smtClean="0"/>
              <a:t>1305</a:t>
            </a:r>
            <a:r>
              <a:rPr lang="fr-FR" sz="1200" dirty="0"/>
              <a:t>)</a:t>
            </a:r>
          </a:p>
          <a:p>
            <a:endParaRPr lang="fr-FR" dirty="0"/>
          </a:p>
        </p:txBody>
      </p:sp>
    </p:spTree>
    <p:extLst>
      <p:ext uri="{BB962C8B-B14F-4D97-AF65-F5344CB8AC3E}">
        <p14:creationId xmlns:p14="http://schemas.microsoft.com/office/powerpoint/2010/main" val="41699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ascaux pain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 y="863600"/>
            <a:ext cx="9144000" cy="59944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39552" y="340264"/>
            <a:ext cx="2448272" cy="276999"/>
          </a:xfrm>
          <a:prstGeom prst="rect">
            <a:avLst/>
          </a:prstGeom>
          <a:noFill/>
        </p:spPr>
        <p:txBody>
          <a:bodyPr wrap="square" rtlCol="0">
            <a:spAutoFit/>
          </a:bodyPr>
          <a:lstStyle/>
          <a:p>
            <a:r>
              <a:rPr lang="fr-FR" sz="1200" dirty="0" smtClean="0"/>
              <a:t>Lascaux, 18000 av. J.-C. </a:t>
            </a:r>
            <a:endParaRPr lang="fr-FR" sz="1200" dirty="0"/>
          </a:p>
        </p:txBody>
      </p:sp>
    </p:spTree>
    <p:extLst>
      <p:ext uri="{BB962C8B-B14F-4D97-AF65-F5344CB8AC3E}">
        <p14:creationId xmlns:p14="http://schemas.microsoft.com/office/powerpoint/2010/main" val="1885984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18258"/>
          </a:xfrm>
        </p:spPr>
        <p:txBody>
          <a:bodyPr>
            <a:normAutofit fontScale="90000"/>
          </a:bodyPr>
          <a:lstStyle/>
          <a:p>
            <a:pPr lvl="0"/>
            <a:r>
              <a:rPr lang="fr-FR" sz="3600" dirty="0" smtClean="0"/>
              <a:t>I.3. </a:t>
            </a:r>
            <a:r>
              <a:rPr lang="fr-FR" sz="3600" b="1" dirty="0"/>
              <a:t>L’œuvre d’art ne se contente pas d’appliquer des règles, car elles n’existent pas avant sa création </a:t>
            </a:r>
            <a:r>
              <a:rPr lang="fr-FR" dirty="0"/>
              <a:t/>
            </a:r>
            <a:br>
              <a:rPr lang="fr-FR" dirty="0"/>
            </a:br>
            <a:endParaRPr lang="fr-FR" dirty="0"/>
          </a:p>
        </p:txBody>
      </p:sp>
      <p:sp>
        <p:nvSpPr>
          <p:cNvPr id="4" name="AutoShape 2" descr="Résultat de recherche d'images pour &quot;Dailymotion : Matisse et le geste de peindre&quot;"/>
          <p:cNvSpPr>
            <a:spLocks noChangeAspect="1" noChangeArrowheads="1"/>
          </p:cNvSpPr>
          <p:nvPr/>
        </p:nvSpPr>
        <p:spPr bwMode="auto">
          <a:xfrm>
            <a:off x="155575" y="-822325"/>
            <a:ext cx="2657475"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ésultat de recherche d'images pour &quot;Dailymotion : Matisse et le geste de peindre&quot;"/>
          <p:cNvSpPr>
            <a:spLocks noChangeAspect="1" noChangeArrowheads="1"/>
          </p:cNvSpPr>
          <p:nvPr/>
        </p:nvSpPr>
        <p:spPr bwMode="auto">
          <a:xfrm>
            <a:off x="307975" y="-669925"/>
            <a:ext cx="2657475"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6" descr="Résultat de recherche d'images pour &quot;Dailymotion : Matisse et le geste de peindre&quot;"/>
          <p:cNvSpPr>
            <a:spLocks noChangeAspect="1" noChangeArrowheads="1"/>
          </p:cNvSpPr>
          <p:nvPr/>
        </p:nvSpPr>
        <p:spPr bwMode="auto">
          <a:xfrm>
            <a:off x="460375" y="-517525"/>
            <a:ext cx="2657475"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8" descr="Résultat de recherche d'images pour &quot;Dailymotion : Matisse et le geste de peindre&quot;"/>
          <p:cNvSpPr>
            <a:spLocks noChangeAspect="1" noChangeArrowheads="1"/>
          </p:cNvSpPr>
          <p:nvPr/>
        </p:nvSpPr>
        <p:spPr bwMode="auto">
          <a:xfrm>
            <a:off x="612775" y="-365125"/>
            <a:ext cx="2657475"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06" name="Picture 10" descr="Résultat de recherche d'images pour &quot;Dailymotion : Matisse et le geste de peindr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780928"/>
            <a:ext cx="3989424" cy="2588121"/>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6084168" y="2636912"/>
            <a:ext cx="2088232" cy="1200329"/>
          </a:xfrm>
          <a:prstGeom prst="rect">
            <a:avLst/>
          </a:prstGeom>
          <a:noFill/>
        </p:spPr>
        <p:txBody>
          <a:bodyPr wrap="square" rtlCol="0">
            <a:spAutoFit/>
          </a:bodyPr>
          <a:lstStyle/>
          <a:p>
            <a:r>
              <a:rPr lang="fr-FR" dirty="0">
                <a:hlinkClick r:id="rId4"/>
              </a:rPr>
              <a:t>https://www.dailymotion.com/video/xdbqnx</a:t>
            </a:r>
            <a:endParaRPr lang="fr-FR" dirty="0"/>
          </a:p>
          <a:p>
            <a:endParaRPr lang="fr-FR" dirty="0"/>
          </a:p>
        </p:txBody>
      </p:sp>
    </p:spTree>
    <p:extLst>
      <p:ext uri="{BB962C8B-B14F-4D97-AF65-F5344CB8AC3E}">
        <p14:creationId xmlns:p14="http://schemas.microsoft.com/office/powerpoint/2010/main" val="2930709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630</Words>
  <Application>Microsoft Office PowerPoint</Application>
  <PresentationFormat>Affichage à l'écran (4:3)</PresentationFormat>
  <Paragraphs>75</Paragraphs>
  <Slides>20</Slides>
  <Notes>10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Qu’est-ce que l’art ?</vt:lpstr>
      <vt:lpstr>Imitation de la nature ?</vt:lpstr>
      <vt:lpstr>Originalité ?</vt:lpstr>
      <vt:lpstr>Inutilité ?</vt:lpstr>
      <vt:lpstr>Amphore attique à figures noires signée Exékias (Entre -540-530 )</vt:lpstr>
      <vt:lpstr>Il n’y a pas de progrès en art (I.2)</vt:lpstr>
      <vt:lpstr>Présentation PowerPoint</vt:lpstr>
      <vt:lpstr>Présentation PowerPoint</vt:lpstr>
      <vt:lpstr>I.3. L’œuvre d’art ne se contente pas d’appliquer des règles, car elles n’existent pas avant sa création  </vt:lpstr>
      <vt:lpstr>Exercice sur le jugement de gout (II.1)</vt:lpstr>
      <vt:lpstr>Damien Hirst, Mother and Child (Divided). 1993. </vt:lpstr>
      <vt:lpstr>XXIX - Une Charogne  Rappelez-vous l'objet que nous vîmes, mon âme, Ce beau matin d'été si doux : Au détour d'un sentier une charogne infâme Sur un lit semé de cailloux,  Les jambes en l'air, comme une femme lubrique, Brûlante et suant les poisons, Ouvrait d'une façon nonchalante et cynique Son ventre plein d'exhalaisons.  Le soleil rayonnait sur cette pourriture, Comme afin de la cuire à point, Et de rendre au centuple à la grande Nature Tout ce qu'ensemble elle avait joint ;  Et le ciel regardait la carcasse superbe Comme une fleur s'épanouir. La puanteur était si forte, que sur l'herbe Vous crûtes vous évanouir.  Les mouches bourdonnaient sur ce ventre putride, D'où sortaient de noirs bataillons De larves, qui coulaient comme un épais liquide Le long de ces vivants haillons.  Tout cela descendait, montait comme une vague Ou s'élançait en pétillant On eût dit que le corps, enflé d'un souffle vague, Vivait en se multipliant.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Lycée Charles De Gaulle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L’art doit-il imiter le plus fidèlement le réel, ou au contraire s’en distancier pour le révéler ?</dc:title>
  <dc:creator>user</dc:creator>
  <cp:lastModifiedBy>user</cp:lastModifiedBy>
  <cp:revision>27</cp:revision>
  <dcterms:created xsi:type="dcterms:W3CDTF">2018-01-23T09:59:26Z</dcterms:created>
  <dcterms:modified xsi:type="dcterms:W3CDTF">2019-01-22T16:33:43Z</dcterms:modified>
</cp:coreProperties>
</file>